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52"/>
  </p:notesMasterIdLst>
  <p:handoutMasterIdLst>
    <p:handoutMasterId r:id="rId53"/>
  </p:handoutMasterIdLst>
  <p:sldIdLst>
    <p:sldId id="1083" r:id="rId2"/>
    <p:sldId id="1340" r:id="rId3"/>
    <p:sldId id="1336" r:id="rId4"/>
    <p:sldId id="1337" r:id="rId5"/>
    <p:sldId id="566" r:id="rId6"/>
    <p:sldId id="567" r:id="rId7"/>
    <p:sldId id="568" r:id="rId8"/>
    <p:sldId id="599" r:id="rId9"/>
    <p:sldId id="600" r:id="rId10"/>
    <p:sldId id="1338" r:id="rId11"/>
    <p:sldId id="583" r:id="rId12"/>
    <p:sldId id="584" r:id="rId13"/>
    <p:sldId id="585" r:id="rId14"/>
    <p:sldId id="586" r:id="rId15"/>
    <p:sldId id="587" r:id="rId16"/>
    <p:sldId id="588" r:id="rId17"/>
    <p:sldId id="589" r:id="rId18"/>
    <p:sldId id="590" r:id="rId19"/>
    <p:sldId id="601" r:id="rId20"/>
    <p:sldId id="592" r:id="rId21"/>
    <p:sldId id="593" r:id="rId22"/>
    <p:sldId id="602" r:id="rId23"/>
    <p:sldId id="603" r:id="rId24"/>
    <p:sldId id="604" r:id="rId25"/>
    <p:sldId id="605" r:id="rId26"/>
    <p:sldId id="1339" r:id="rId27"/>
    <p:sldId id="556" r:id="rId28"/>
    <p:sldId id="581" r:id="rId29"/>
    <p:sldId id="559" r:id="rId30"/>
    <p:sldId id="560" r:id="rId31"/>
    <p:sldId id="557" r:id="rId32"/>
    <p:sldId id="558" r:id="rId33"/>
    <p:sldId id="569" r:id="rId34"/>
    <p:sldId id="596" r:id="rId35"/>
    <p:sldId id="597" r:id="rId36"/>
    <p:sldId id="1335" r:id="rId37"/>
    <p:sldId id="562" r:id="rId38"/>
    <p:sldId id="561" r:id="rId39"/>
    <p:sldId id="563" r:id="rId40"/>
    <p:sldId id="564" r:id="rId41"/>
    <p:sldId id="594" r:id="rId42"/>
    <p:sldId id="595" r:id="rId43"/>
    <p:sldId id="1341" r:id="rId44"/>
    <p:sldId id="578" r:id="rId45"/>
    <p:sldId id="574" r:id="rId46"/>
    <p:sldId id="575" r:id="rId47"/>
    <p:sldId id="573" r:id="rId48"/>
    <p:sldId id="576" r:id="rId49"/>
    <p:sldId id="577" r:id="rId50"/>
    <p:sldId id="598" r:id="rId51"/>
  </p:sldIdLst>
  <p:sldSz cx="9144000" cy="5143500" type="screen16x9"/>
  <p:notesSz cx="6985000" cy="92837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3200" kern="1200">
        <a:solidFill>
          <a:schemeClr val="tx1"/>
        </a:solidFill>
        <a:latin typeface="Arial" charset="0"/>
        <a:ea typeface="+mn-ea"/>
        <a:cs typeface="+mn-cs"/>
      </a:defRPr>
    </a:lvl1pPr>
    <a:lvl2pPr marL="457200" algn="l" rtl="0" eaLnBrk="0" fontAlgn="base" hangingPunct="0">
      <a:spcBef>
        <a:spcPct val="0"/>
      </a:spcBef>
      <a:spcAft>
        <a:spcPct val="0"/>
      </a:spcAft>
      <a:defRPr sz="3200" kern="1200">
        <a:solidFill>
          <a:schemeClr val="tx1"/>
        </a:solidFill>
        <a:latin typeface="Arial" charset="0"/>
        <a:ea typeface="+mn-ea"/>
        <a:cs typeface="+mn-cs"/>
      </a:defRPr>
    </a:lvl2pPr>
    <a:lvl3pPr marL="914400" algn="l" rtl="0" eaLnBrk="0" fontAlgn="base" hangingPunct="0">
      <a:spcBef>
        <a:spcPct val="0"/>
      </a:spcBef>
      <a:spcAft>
        <a:spcPct val="0"/>
      </a:spcAft>
      <a:defRPr sz="3200" kern="1200">
        <a:solidFill>
          <a:schemeClr val="tx1"/>
        </a:solidFill>
        <a:latin typeface="Arial" charset="0"/>
        <a:ea typeface="+mn-ea"/>
        <a:cs typeface="+mn-cs"/>
      </a:defRPr>
    </a:lvl3pPr>
    <a:lvl4pPr marL="1371600" algn="l" rtl="0" eaLnBrk="0" fontAlgn="base" hangingPunct="0">
      <a:spcBef>
        <a:spcPct val="0"/>
      </a:spcBef>
      <a:spcAft>
        <a:spcPct val="0"/>
      </a:spcAft>
      <a:defRPr sz="3200" kern="1200">
        <a:solidFill>
          <a:schemeClr val="tx1"/>
        </a:solidFill>
        <a:latin typeface="Arial" charset="0"/>
        <a:ea typeface="+mn-ea"/>
        <a:cs typeface="+mn-cs"/>
      </a:defRPr>
    </a:lvl4pPr>
    <a:lvl5pPr marL="1828800" algn="l" rtl="0" eaLnBrk="0" fontAlgn="base" hangingPunct="0">
      <a:spcBef>
        <a:spcPct val="0"/>
      </a:spcBef>
      <a:spcAft>
        <a:spcPct val="0"/>
      </a:spcAft>
      <a:defRPr sz="3200" kern="1200">
        <a:solidFill>
          <a:schemeClr val="tx1"/>
        </a:solidFill>
        <a:latin typeface="Arial" charset="0"/>
        <a:ea typeface="+mn-ea"/>
        <a:cs typeface="+mn-cs"/>
      </a:defRPr>
    </a:lvl5pPr>
    <a:lvl6pPr marL="2286000" algn="l" defTabSz="914400" rtl="0" eaLnBrk="1" latinLnBrk="0" hangingPunct="1">
      <a:defRPr sz="3200" kern="1200">
        <a:solidFill>
          <a:schemeClr val="tx1"/>
        </a:solidFill>
        <a:latin typeface="Arial" charset="0"/>
        <a:ea typeface="+mn-ea"/>
        <a:cs typeface="+mn-cs"/>
      </a:defRPr>
    </a:lvl6pPr>
    <a:lvl7pPr marL="2743200" algn="l" defTabSz="914400" rtl="0" eaLnBrk="1" latinLnBrk="0" hangingPunct="1">
      <a:defRPr sz="3200" kern="1200">
        <a:solidFill>
          <a:schemeClr val="tx1"/>
        </a:solidFill>
        <a:latin typeface="Arial" charset="0"/>
        <a:ea typeface="+mn-ea"/>
        <a:cs typeface="+mn-cs"/>
      </a:defRPr>
    </a:lvl7pPr>
    <a:lvl8pPr marL="3200400" algn="l" defTabSz="914400" rtl="0" eaLnBrk="1" latinLnBrk="0" hangingPunct="1">
      <a:defRPr sz="3200" kern="1200">
        <a:solidFill>
          <a:schemeClr val="tx1"/>
        </a:solidFill>
        <a:latin typeface="Arial" charset="0"/>
        <a:ea typeface="+mn-ea"/>
        <a:cs typeface="+mn-cs"/>
      </a:defRPr>
    </a:lvl8pPr>
    <a:lvl9pPr marL="3657600" algn="l" defTabSz="914400" rtl="0" eaLnBrk="1" latinLnBrk="0" hangingPunct="1">
      <a:defRPr sz="32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923">
          <p15:clr>
            <a:srgbClr val="A4A3A4"/>
          </p15:clr>
        </p15:guide>
        <p15:guide id="2" pos="22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3796"/>
    <a:srgbClr val="005493"/>
    <a:srgbClr val="0066CC"/>
    <a:srgbClr val="00FFFF"/>
    <a:srgbClr val="FFFF00"/>
    <a:srgbClr val="F0E1C8"/>
    <a:srgbClr val="F2E4CE"/>
    <a:srgbClr val="F4E8D4"/>
    <a:srgbClr val="003399"/>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319" autoAdjust="0"/>
    <p:restoredTop sz="86395" autoAdjust="0"/>
  </p:normalViewPr>
  <p:slideViewPr>
    <p:cSldViewPr snapToGrid="0">
      <p:cViewPr varScale="1">
        <p:scale>
          <a:sx n="130" d="100"/>
          <a:sy n="130" d="100"/>
        </p:scale>
        <p:origin x="192" y="752"/>
      </p:cViewPr>
      <p:guideLst>
        <p:guide orient="horz" pos="1620"/>
        <p:guide pos="2880"/>
      </p:guideLst>
    </p:cSldViewPr>
  </p:slideViewPr>
  <p:outlineViewPr>
    <p:cViewPr>
      <p:scale>
        <a:sx n="33" d="100"/>
        <a:sy n="33" d="100"/>
      </p:scale>
      <p:origin x="0" y="0"/>
    </p:cViewPr>
  </p:outlineViewPr>
  <p:notesTextViewPr>
    <p:cViewPr>
      <p:scale>
        <a:sx n="20" d="100"/>
        <a:sy n="20" d="100"/>
      </p:scale>
      <p:origin x="0" y="0"/>
    </p:cViewPr>
  </p:notesTextViewPr>
  <p:sorterViewPr>
    <p:cViewPr>
      <p:scale>
        <a:sx n="111" d="100"/>
        <a:sy n="111" d="100"/>
      </p:scale>
      <p:origin x="0" y="4352"/>
    </p:cViewPr>
  </p:sorterViewPr>
  <p:notesViewPr>
    <p:cSldViewPr snapToGrid="0">
      <p:cViewPr varScale="1">
        <p:scale>
          <a:sx n="97" d="100"/>
          <a:sy n="97" d="100"/>
        </p:scale>
        <p:origin x="4296" y="224"/>
      </p:cViewPr>
      <p:guideLst>
        <p:guide orient="horz" pos="2923"/>
        <p:guide pos="220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1" y="0"/>
            <a:ext cx="3044053" cy="457200"/>
          </a:xfrm>
          <a:prstGeom prst="rect">
            <a:avLst/>
          </a:prstGeom>
          <a:noFill/>
          <a:ln w="9525">
            <a:noFill/>
            <a:miter lim="800000"/>
            <a:headEnd/>
            <a:tailEnd/>
          </a:ln>
          <a:effectLst/>
        </p:spPr>
        <p:txBody>
          <a:bodyPr vert="horz" wrap="square" lIns="91406" tIns="45703" rIns="91406" bIns="45703" numCol="1" anchor="t" anchorCtr="0" compatLnSpc="1">
            <a:prstTxWarp prst="textNoShape">
              <a:avLst/>
            </a:prstTxWarp>
          </a:bodyPr>
          <a:lstStyle>
            <a:lvl1pPr defTabSz="912813">
              <a:defRPr sz="1200"/>
            </a:lvl1pPr>
          </a:lstStyle>
          <a:p>
            <a:r>
              <a:rPr lang="en-US"/>
              <a:t>GW Summit Memphis 2008</a:t>
            </a:r>
          </a:p>
        </p:txBody>
      </p:sp>
      <p:sp>
        <p:nvSpPr>
          <p:cNvPr id="3075" name="Rectangle 3"/>
          <p:cNvSpPr>
            <a:spLocks noGrp="1" noChangeArrowheads="1"/>
          </p:cNvSpPr>
          <p:nvPr>
            <p:ph type="dt" sz="quarter" idx="1"/>
          </p:nvPr>
        </p:nvSpPr>
        <p:spPr bwMode="auto">
          <a:xfrm>
            <a:off x="3958379" y="0"/>
            <a:ext cx="3045637" cy="457200"/>
          </a:xfrm>
          <a:prstGeom prst="rect">
            <a:avLst/>
          </a:prstGeom>
          <a:noFill/>
          <a:ln w="9525">
            <a:noFill/>
            <a:miter lim="800000"/>
            <a:headEnd/>
            <a:tailEnd/>
          </a:ln>
          <a:effectLst/>
        </p:spPr>
        <p:txBody>
          <a:bodyPr vert="horz" wrap="square" lIns="91406" tIns="45703" rIns="91406" bIns="45703" numCol="1" anchor="t" anchorCtr="0" compatLnSpc="1">
            <a:prstTxWarp prst="textNoShape">
              <a:avLst/>
            </a:prstTxWarp>
          </a:bodyPr>
          <a:lstStyle>
            <a:lvl1pPr algn="r" defTabSz="912813">
              <a:defRPr sz="1200"/>
            </a:lvl1pPr>
          </a:lstStyle>
          <a:p>
            <a:r>
              <a:rPr lang="en-US"/>
              <a:t>April 1, 2008</a:t>
            </a:r>
          </a:p>
        </p:txBody>
      </p:sp>
      <p:sp>
        <p:nvSpPr>
          <p:cNvPr id="3076" name="Rectangle 4"/>
          <p:cNvSpPr>
            <a:spLocks noGrp="1" noChangeArrowheads="1"/>
          </p:cNvSpPr>
          <p:nvPr>
            <p:ph type="ftr" sz="quarter" idx="2"/>
          </p:nvPr>
        </p:nvSpPr>
        <p:spPr bwMode="auto">
          <a:xfrm>
            <a:off x="1" y="8839200"/>
            <a:ext cx="3044053" cy="458788"/>
          </a:xfrm>
          <a:prstGeom prst="rect">
            <a:avLst/>
          </a:prstGeom>
          <a:noFill/>
          <a:ln w="9525">
            <a:noFill/>
            <a:miter lim="800000"/>
            <a:headEnd/>
            <a:tailEnd/>
          </a:ln>
          <a:effectLst/>
        </p:spPr>
        <p:txBody>
          <a:bodyPr vert="horz" wrap="square" lIns="91406" tIns="45703" rIns="91406" bIns="45703" numCol="1" anchor="b" anchorCtr="0" compatLnSpc="1">
            <a:prstTxWarp prst="textNoShape">
              <a:avLst/>
            </a:prstTxWarp>
          </a:bodyPr>
          <a:lstStyle>
            <a:lvl1pPr defTabSz="912813">
              <a:defRPr sz="1200"/>
            </a:lvl1pPr>
          </a:lstStyle>
          <a:p>
            <a:endParaRPr lang="en-US"/>
          </a:p>
        </p:txBody>
      </p:sp>
      <p:sp>
        <p:nvSpPr>
          <p:cNvPr id="3077" name="Rectangle 5"/>
          <p:cNvSpPr>
            <a:spLocks noGrp="1" noChangeArrowheads="1"/>
          </p:cNvSpPr>
          <p:nvPr>
            <p:ph type="sldNum" sz="quarter" idx="3"/>
          </p:nvPr>
        </p:nvSpPr>
        <p:spPr bwMode="auto">
          <a:xfrm>
            <a:off x="3958379" y="8839200"/>
            <a:ext cx="3045637" cy="458788"/>
          </a:xfrm>
          <a:prstGeom prst="rect">
            <a:avLst/>
          </a:prstGeom>
          <a:noFill/>
          <a:ln w="9525">
            <a:noFill/>
            <a:miter lim="800000"/>
            <a:headEnd/>
            <a:tailEnd/>
          </a:ln>
          <a:effectLst/>
        </p:spPr>
        <p:txBody>
          <a:bodyPr vert="horz" wrap="square" lIns="91406" tIns="45703" rIns="91406" bIns="45703" numCol="1" anchor="b" anchorCtr="0" compatLnSpc="1">
            <a:prstTxWarp prst="textNoShape">
              <a:avLst/>
            </a:prstTxWarp>
          </a:bodyPr>
          <a:lstStyle>
            <a:lvl1pPr algn="r" defTabSz="912813">
              <a:defRPr sz="1200"/>
            </a:lvl1pPr>
          </a:lstStyle>
          <a:p>
            <a:fld id="{3981EBF4-6154-46A5-BFB5-0D32347D6179}" type="slidenum">
              <a:rPr lang="en-US"/>
              <a:pPr/>
              <a:t>‹#›</a:t>
            </a:fld>
            <a:endParaRPr lang="en-US"/>
          </a:p>
        </p:txBody>
      </p:sp>
    </p:spTree>
    <p:extLst>
      <p:ext uri="{BB962C8B-B14F-4D97-AF65-F5344CB8AC3E}">
        <p14:creationId xmlns:p14="http://schemas.microsoft.com/office/powerpoint/2010/main" val="3855016911"/>
      </p:ext>
    </p:extLst>
  </p:cSld>
  <p:clrMap bg1="lt1" tx1="dk1" bg2="lt2" tx2="dk2" accent1="accent1" accent2="accent2" accent3="accent3" accent4="accent4" accent5="accent5" accent6="accent6" hlink="hlink" folHlink="folHlink"/>
</p:handoutMaster>
</file>

<file path=ppt/media/image1.png>
</file>

<file path=ppt/media/image17.jpeg>
</file>

<file path=ppt/media/image2.jpg>
</file>

<file path=ppt/media/image20.png>
</file>

<file path=ppt/media/image21.png>
</file>

<file path=ppt/media/image22.png>
</file>

<file path=ppt/media/image23.png>
</file>

<file path=ppt/media/image25.png>
</file>

<file path=ppt/media/image29.png>
</file>

<file path=ppt/media/image32.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31756" y="4410075"/>
            <a:ext cx="5121488" cy="4178300"/>
          </a:xfrm>
          <a:prstGeom prst="rect">
            <a:avLst/>
          </a:prstGeom>
          <a:noFill/>
          <a:ln w="12700">
            <a:noFill/>
            <a:miter lim="800000"/>
            <a:headEnd/>
            <a:tailEnd/>
          </a:ln>
          <a:effectLst/>
        </p:spPr>
        <p:txBody>
          <a:bodyPr vert="horz" wrap="square" lIns="92195" tIns="45288" rIns="92195" bIns="45288"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51" name="Rectangle 3"/>
          <p:cNvSpPr>
            <a:spLocks noGrp="1" noRot="1" noChangeAspect="1" noChangeArrowheads="1" noTextEdit="1"/>
          </p:cNvSpPr>
          <p:nvPr>
            <p:ph type="sldImg" idx="2"/>
          </p:nvPr>
        </p:nvSpPr>
        <p:spPr bwMode="auto">
          <a:xfrm>
            <a:off x="400050" y="695325"/>
            <a:ext cx="6189663" cy="3482975"/>
          </a:xfrm>
          <a:prstGeom prst="rect">
            <a:avLst/>
          </a:prstGeom>
          <a:noFill/>
          <a:ln w="12700">
            <a:solidFill>
              <a:schemeClr val="tx1"/>
            </a:solidFill>
            <a:miter lim="800000"/>
            <a:headEnd/>
            <a:tailEnd/>
          </a:ln>
          <a:effectLst/>
        </p:spPr>
      </p:sp>
    </p:spTree>
    <p:extLst>
      <p:ext uri="{BB962C8B-B14F-4D97-AF65-F5344CB8AC3E}">
        <p14:creationId xmlns:p14="http://schemas.microsoft.com/office/powerpoint/2010/main" val="54285331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0050" y="695325"/>
            <a:ext cx="6189663" cy="3482975"/>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44582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4450" name="Rectangle 2"/>
          <p:cNvSpPr>
            <a:spLocks noGrp="1" noChangeArrowheads="1"/>
          </p:cNvSpPr>
          <p:nvPr>
            <p:ph type="ctrTitle"/>
          </p:nvPr>
        </p:nvSpPr>
        <p:spPr>
          <a:xfrm>
            <a:off x="457200" y="1802198"/>
            <a:ext cx="8001000" cy="681853"/>
          </a:xfrm>
        </p:spPr>
        <p:txBody>
          <a:bodyPr/>
          <a:lstStyle>
            <a:lvl1pPr>
              <a:defRPr sz="4050"/>
            </a:lvl1pPr>
          </a:lstStyle>
          <a:p>
            <a:r>
              <a:rPr lang="en-US"/>
              <a:t>Click to edit Master title style</a:t>
            </a:r>
          </a:p>
        </p:txBody>
      </p:sp>
      <p:sp>
        <p:nvSpPr>
          <p:cNvPr id="104451" name="Rectangle 3"/>
          <p:cNvSpPr>
            <a:spLocks noGrp="1" noChangeArrowheads="1"/>
          </p:cNvSpPr>
          <p:nvPr>
            <p:ph type="subTitle" idx="1"/>
          </p:nvPr>
        </p:nvSpPr>
        <p:spPr>
          <a:xfrm>
            <a:off x="450850" y="2914651"/>
            <a:ext cx="7321550" cy="505267"/>
          </a:xfrm>
        </p:spPr>
        <p:txBody>
          <a:bodyPr/>
          <a:lstStyle>
            <a:lvl1pPr marL="0" indent="0">
              <a:buFontTx/>
              <a:buNone/>
              <a:defRPr/>
            </a:lvl1pPr>
          </a:lstStyle>
          <a:p>
            <a:r>
              <a:rPr lang="en-US"/>
              <a:t>Click to edit Master subtitle style</a:t>
            </a:r>
          </a:p>
        </p:txBody>
      </p:sp>
      <p:sp>
        <p:nvSpPr>
          <p:cNvPr id="104455" name="Rectangle 7"/>
          <p:cNvSpPr>
            <a:spLocks noChangeArrowheads="1"/>
          </p:cNvSpPr>
          <p:nvPr/>
        </p:nvSpPr>
        <p:spPr bwMode="auto">
          <a:xfrm>
            <a:off x="404814" y="4543425"/>
            <a:ext cx="1442703" cy="298160"/>
          </a:xfrm>
          <a:prstGeom prst="rect">
            <a:avLst/>
          </a:prstGeom>
          <a:noFill/>
          <a:ln w="12700">
            <a:noFill/>
            <a:miter lim="800000"/>
            <a:headEnd/>
            <a:tailEnd/>
          </a:ln>
          <a:effectLst/>
        </p:spPr>
        <p:txBody>
          <a:bodyPr wrap="none" lIns="66675" tIns="33338" rIns="66675" bIns="33338">
            <a:spAutoFit/>
          </a:bodyPr>
          <a:lstStyle/>
          <a:p>
            <a:pPr defTabSz="664369"/>
            <a:r>
              <a:rPr lang="en-US" sz="750">
                <a:solidFill>
                  <a:schemeClr val="bg1"/>
                </a:solidFill>
              </a:rPr>
              <a:t>U.S. Department of the Interior</a:t>
            </a:r>
          </a:p>
          <a:p>
            <a:pPr defTabSz="664369"/>
            <a:r>
              <a:rPr lang="en-US" sz="750">
                <a:solidFill>
                  <a:schemeClr val="bg1"/>
                </a:solidFill>
              </a:rPr>
              <a:t>U.S. Geological Survey</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3137589" y="1258491"/>
            <a:ext cx="5549211" cy="194566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88274" y="391716"/>
            <a:ext cx="1539652" cy="277058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97778" y="391716"/>
            <a:ext cx="2779222" cy="27705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599721"/>
            <a:ext cx="7772400" cy="572208"/>
          </a:xfrm>
        </p:spPr>
        <p:txBody>
          <a:bodyPr/>
          <a:lstStyle/>
          <a:p>
            <a:r>
              <a:rPr lang="en-US"/>
              <a:t>Click to edit Master title style</a:t>
            </a:r>
          </a:p>
        </p:txBody>
      </p:sp>
      <p:sp>
        <p:nvSpPr>
          <p:cNvPr id="3" name="Text Placeholder 2"/>
          <p:cNvSpPr>
            <a:spLocks noGrp="1"/>
          </p:cNvSpPr>
          <p:nvPr>
            <p:ph type="body" sz="half" idx="1"/>
          </p:nvPr>
        </p:nvSpPr>
        <p:spPr>
          <a:xfrm>
            <a:off x="685800" y="1485900"/>
            <a:ext cx="3810000" cy="23611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85900"/>
            <a:ext cx="3810000" cy="23611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685800" y="4686300"/>
            <a:ext cx="1905000" cy="34290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4686300"/>
            <a:ext cx="2895600" cy="34290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4686300"/>
            <a:ext cx="1905000" cy="342900"/>
          </a:xfrm>
          <a:prstGeom prst="rect">
            <a:avLst/>
          </a:prstGeom>
          <a:ln/>
        </p:spPr>
        <p:txBody>
          <a:bodyPr/>
          <a:lstStyle>
            <a:lvl1pPr>
              <a:defRPr/>
            </a:lvl1pPr>
          </a:lstStyle>
          <a:p>
            <a:pPr>
              <a:defRPr/>
            </a:pPr>
            <a:fld id="{CCA2C796-1AFD-48BE-9FD7-B757F3709C47}" type="slidenum">
              <a:rPr lang="en-US"/>
              <a:pPr>
                <a:defRPr/>
              </a:pPr>
              <a:t>‹#›</a:t>
            </a:fld>
            <a:endParaRPr lang="en-US"/>
          </a:p>
        </p:txBody>
      </p:sp>
    </p:spTree>
    <p:extLst>
      <p:ext uri="{BB962C8B-B14F-4D97-AF65-F5344CB8AC3E}">
        <p14:creationId xmlns:p14="http://schemas.microsoft.com/office/powerpoint/2010/main" val="182237489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528350"/>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84574"/>
            <a:ext cx="7772400" cy="320601"/>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8491"/>
            <a:ext cx="4038600" cy="1903809"/>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58491"/>
            <a:ext cx="4038600" cy="1903809"/>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348500"/>
            <a:ext cx="8229600" cy="572208"/>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264390"/>
            <a:ext cx="4040188" cy="36676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1336263"/>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264390"/>
            <a:ext cx="4041775" cy="36676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1336263"/>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767266"/>
            <a:ext cx="3008313" cy="309059"/>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173329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251351"/>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716445"/>
            <a:ext cx="5486400" cy="309059"/>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459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251351"/>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3399"/>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1" y="377671"/>
            <a:ext cx="8226425" cy="572208"/>
          </a:xfrm>
          <a:prstGeom prst="rect">
            <a:avLst/>
          </a:prstGeom>
          <a:noFill/>
          <a:ln w="12700">
            <a:noFill/>
            <a:miter lim="800000"/>
            <a:headEnd/>
            <a:tailEnd/>
          </a:ln>
          <a:effectLst/>
        </p:spPr>
        <p:txBody>
          <a:bodyPr vert="horz" wrap="square" lIns="45720" tIns="44450" rIns="45720" bIns="44450" numCol="1" anchor="ctr" anchorCtr="0" compatLnSpc="1">
            <a:prstTxWarp prst="textNoShape">
              <a:avLst/>
            </a:prstTxWarp>
            <a:spAutoFit/>
          </a:bodyPr>
          <a:lstStyle/>
          <a:p>
            <a:pPr lvl="0"/>
            <a:r>
              <a:rPr lang="en-US"/>
              <a:t>Click to edit Master </a:t>
            </a:r>
          </a:p>
        </p:txBody>
      </p:sp>
      <p:sp>
        <p:nvSpPr>
          <p:cNvPr id="1027" name="Rectangle 3"/>
          <p:cNvSpPr>
            <a:spLocks noGrp="1" noChangeArrowheads="1"/>
          </p:cNvSpPr>
          <p:nvPr>
            <p:ph type="body" idx="1"/>
          </p:nvPr>
        </p:nvSpPr>
        <p:spPr bwMode="auto">
          <a:xfrm>
            <a:off x="457200" y="1258491"/>
            <a:ext cx="8229600" cy="1945661"/>
          </a:xfrm>
          <a:prstGeom prst="rect">
            <a:avLst/>
          </a:prstGeom>
          <a:noFill/>
          <a:ln w="12700">
            <a:noFill/>
            <a:miter lim="800000"/>
            <a:headEnd/>
            <a:tailEnd/>
          </a:ln>
          <a:effectLst/>
        </p:spPr>
        <p:txBody>
          <a:bodyPr vert="horz" wrap="square" lIns="45720" tIns="44450" rIns="45720" bIns="44450" numCol="1" anchor="t" anchorCtr="0" compatLnSpc="1">
            <a:prstTxWarp prst="textNoShape">
              <a:avLst/>
            </a:prstTxWarp>
            <a:spAutoFit/>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5" name="Picture 11" descr="ident-small_4_onscreen_png">
            <a:extLst>
              <a:ext uri="{FF2B5EF4-FFF2-40B4-BE49-F238E27FC236}">
                <a16:creationId xmlns:a16="http://schemas.microsoft.com/office/drawing/2014/main" id="{CB4748BC-A971-D144-AE6E-36EC33182329}"/>
              </a:ext>
            </a:extLst>
          </p:cNvPr>
          <p:cNvPicPr>
            <a:picLocks noChangeAspect="1" noChangeArrowheads="1"/>
          </p:cNvPicPr>
          <p:nvPr userDrawn="1"/>
        </p:nvPicPr>
        <p:blipFill>
          <a:blip r:embed="rId14" cstate="print">
            <a:lum bright="100000"/>
            <a:extLst>
              <a:ext uri="{28A0092B-C50C-407E-A947-70E740481C1C}">
                <a14:useLocalDpi xmlns:a14="http://schemas.microsoft.com/office/drawing/2010/main"/>
              </a:ext>
            </a:extLst>
          </a:blip>
          <a:srcRect/>
          <a:stretch>
            <a:fillRect/>
          </a:stretch>
        </p:blipFill>
        <p:spPr bwMode="black">
          <a:xfrm>
            <a:off x="117835" y="4741667"/>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0" fontAlgn="base" hangingPunct="0">
        <a:lnSpc>
          <a:spcPct val="95000"/>
        </a:lnSpc>
        <a:spcBef>
          <a:spcPct val="0"/>
        </a:spcBef>
        <a:spcAft>
          <a:spcPct val="0"/>
        </a:spcAft>
        <a:defRPr sz="3300" b="1">
          <a:solidFill>
            <a:srgbClr val="FFFF00"/>
          </a:solidFill>
          <a:latin typeface="+mj-lt"/>
          <a:ea typeface="+mj-ea"/>
          <a:cs typeface="+mj-cs"/>
        </a:defRPr>
      </a:lvl1pPr>
      <a:lvl2pPr algn="l" rtl="0" eaLnBrk="0" fontAlgn="base" hangingPunct="0">
        <a:lnSpc>
          <a:spcPct val="95000"/>
        </a:lnSpc>
        <a:spcBef>
          <a:spcPct val="0"/>
        </a:spcBef>
        <a:spcAft>
          <a:spcPct val="0"/>
        </a:spcAft>
        <a:defRPr sz="3300" b="1">
          <a:solidFill>
            <a:srgbClr val="FFFF00"/>
          </a:solidFill>
          <a:latin typeface="Arial" charset="0"/>
        </a:defRPr>
      </a:lvl2pPr>
      <a:lvl3pPr algn="l" rtl="0" eaLnBrk="0" fontAlgn="base" hangingPunct="0">
        <a:lnSpc>
          <a:spcPct val="95000"/>
        </a:lnSpc>
        <a:spcBef>
          <a:spcPct val="0"/>
        </a:spcBef>
        <a:spcAft>
          <a:spcPct val="0"/>
        </a:spcAft>
        <a:defRPr sz="3300" b="1">
          <a:solidFill>
            <a:srgbClr val="FFFF00"/>
          </a:solidFill>
          <a:latin typeface="Arial" charset="0"/>
        </a:defRPr>
      </a:lvl3pPr>
      <a:lvl4pPr algn="l" rtl="0" eaLnBrk="0" fontAlgn="base" hangingPunct="0">
        <a:lnSpc>
          <a:spcPct val="95000"/>
        </a:lnSpc>
        <a:spcBef>
          <a:spcPct val="0"/>
        </a:spcBef>
        <a:spcAft>
          <a:spcPct val="0"/>
        </a:spcAft>
        <a:defRPr sz="3300" b="1">
          <a:solidFill>
            <a:srgbClr val="FFFF00"/>
          </a:solidFill>
          <a:latin typeface="Arial" charset="0"/>
        </a:defRPr>
      </a:lvl4pPr>
      <a:lvl5pPr algn="l" rtl="0" eaLnBrk="0" fontAlgn="base" hangingPunct="0">
        <a:lnSpc>
          <a:spcPct val="95000"/>
        </a:lnSpc>
        <a:spcBef>
          <a:spcPct val="0"/>
        </a:spcBef>
        <a:spcAft>
          <a:spcPct val="0"/>
        </a:spcAft>
        <a:defRPr sz="3300" b="1">
          <a:solidFill>
            <a:srgbClr val="FFFF00"/>
          </a:solidFill>
          <a:latin typeface="Arial" charset="0"/>
        </a:defRPr>
      </a:lvl5pPr>
      <a:lvl6pPr marL="342900" algn="l" rtl="0" eaLnBrk="0" fontAlgn="base" hangingPunct="0">
        <a:lnSpc>
          <a:spcPct val="95000"/>
        </a:lnSpc>
        <a:spcBef>
          <a:spcPct val="0"/>
        </a:spcBef>
        <a:spcAft>
          <a:spcPct val="0"/>
        </a:spcAft>
        <a:defRPr sz="3300" b="1">
          <a:solidFill>
            <a:srgbClr val="FFFF00"/>
          </a:solidFill>
          <a:latin typeface="Arial" charset="0"/>
        </a:defRPr>
      </a:lvl6pPr>
      <a:lvl7pPr marL="685800" algn="l" rtl="0" eaLnBrk="0" fontAlgn="base" hangingPunct="0">
        <a:lnSpc>
          <a:spcPct val="95000"/>
        </a:lnSpc>
        <a:spcBef>
          <a:spcPct val="0"/>
        </a:spcBef>
        <a:spcAft>
          <a:spcPct val="0"/>
        </a:spcAft>
        <a:defRPr sz="3300" b="1">
          <a:solidFill>
            <a:srgbClr val="FFFF00"/>
          </a:solidFill>
          <a:latin typeface="Arial" charset="0"/>
        </a:defRPr>
      </a:lvl7pPr>
      <a:lvl8pPr marL="1028700" algn="l" rtl="0" eaLnBrk="0" fontAlgn="base" hangingPunct="0">
        <a:lnSpc>
          <a:spcPct val="95000"/>
        </a:lnSpc>
        <a:spcBef>
          <a:spcPct val="0"/>
        </a:spcBef>
        <a:spcAft>
          <a:spcPct val="0"/>
        </a:spcAft>
        <a:defRPr sz="3300" b="1">
          <a:solidFill>
            <a:srgbClr val="FFFF00"/>
          </a:solidFill>
          <a:latin typeface="Arial" charset="0"/>
        </a:defRPr>
      </a:lvl8pPr>
      <a:lvl9pPr marL="1371600" algn="l" rtl="0" eaLnBrk="0" fontAlgn="base" hangingPunct="0">
        <a:lnSpc>
          <a:spcPct val="95000"/>
        </a:lnSpc>
        <a:spcBef>
          <a:spcPct val="0"/>
        </a:spcBef>
        <a:spcAft>
          <a:spcPct val="0"/>
        </a:spcAft>
        <a:defRPr sz="3300" b="1">
          <a:solidFill>
            <a:srgbClr val="FFFF00"/>
          </a:solidFill>
          <a:latin typeface="Arial" charset="0"/>
        </a:defRPr>
      </a:lvl9pPr>
    </p:titleStyle>
    <p:bodyStyle>
      <a:lvl1pPr marL="257175" indent="-257175" algn="l" rtl="0" eaLnBrk="0" fontAlgn="base" hangingPunct="0">
        <a:spcBef>
          <a:spcPct val="20000"/>
        </a:spcBef>
        <a:spcAft>
          <a:spcPct val="0"/>
        </a:spcAft>
        <a:buClr>
          <a:srgbClr val="FAFD00"/>
        </a:buClr>
        <a:buSzPct val="125000"/>
        <a:buChar char="•"/>
        <a:defRPr sz="2700" b="1">
          <a:solidFill>
            <a:schemeClr val="bg1"/>
          </a:solidFill>
          <a:latin typeface="+mn-lt"/>
          <a:ea typeface="+mn-ea"/>
          <a:cs typeface="+mn-cs"/>
        </a:defRPr>
      </a:lvl1pPr>
      <a:lvl2pPr marL="557213" indent="-214313" algn="l" rtl="0" eaLnBrk="0" fontAlgn="base" hangingPunct="0">
        <a:spcBef>
          <a:spcPct val="20000"/>
        </a:spcBef>
        <a:spcAft>
          <a:spcPct val="0"/>
        </a:spcAft>
        <a:buClr>
          <a:srgbClr val="FAFD00"/>
        </a:buClr>
        <a:buSzPct val="125000"/>
        <a:buChar char="•"/>
        <a:defRPr sz="2400" b="1">
          <a:solidFill>
            <a:schemeClr val="bg1"/>
          </a:solidFill>
          <a:latin typeface="+mn-lt"/>
        </a:defRPr>
      </a:lvl2pPr>
      <a:lvl3pPr marL="857250" indent="-171450" algn="l" rtl="0" eaLnBrk="0" fontAlgn="base" hangingPunct="0">
        <a:spcBef>
          <a:spcPct val="20000"/>
        </a:spcBef>
        <a:spcAft>
          <a:spcPct val="0"/>
        </a:spcAft>
        <a:buClr>
          <a:srgbClr val="FAFD00"/>
        </a:buClr>
        <a:buSzPct val="125000"/>
        <a:buChar char="•"/>
        <a:defRPr sz="2100" b="1">
          <a:solidFill>
            <a:schemeClr val="bg1"/>
          </a:solidFill>
          <a:latin typeface="+mn-lt"/>
        </a:defRPr>
      </a:lvl3pPr>
      <a:lvl4pPr marL="1200150" indent="-171450" algn="l" rtl="0" eaLnBrk="0" fontAlgn="base" hangingPunct="0">
        <a:spcBef>
          <a:spcPct val="20000"/>
        </a:spcBef>
        <a:spcAft>
          <a:spcPct val="0"/>
        </a:spcAft>
        <a:buClr>
          <a:srgbClr val="FAFD00"/>
        </a:buClr>
        <a:buSzPct val="125000"/>
        <a:buChar char="•"/>
        <a:defRPr sz="1800" b="1">
          <a:solidFill>
            <a:schemeClr val="bg1"/>
          </a:solidFill>
          <a:latin typeface="+mn-lt"/>
        </a:defRPr>
      </a:lvl4pPr>
      <a:lvl5pPr marL="1543050" indent="-171450" algn="l" rtl="0" eaLnBrk="0" fontAlgn="base" hangingPunct="0">
        <a:spcBef>
          <a:spcPct val="20000"/>
        </a:spcBef>
        <a:spcAft>
          <a:spcPct val="0"/>
        </a:spcAft>
        <a:buClr>
          <a:srgbClr val="FAFD00"/>
        </a:buClr>
        <a:buSzPct val="125000"/>
        <a:buChar char="•"/>
        <a:defRPr sz="1500" b="1">
          <a:solidFill>
            <a:schemeClr val="bg1"/>
          </a:solidFill>
          <a:latin typeface="+mn-lt"/>
        </a:defRPr>
      </a:lvl5pPr>
      <a:lvl6pPr marL="1885950" indent="-171450" algn="l" rtl="0" eaLnBrk="0" fontAlgn="base" hangingPunct="0">
        <a:spcBef>
          <a:spcPct val="20000"/>
        </a:spcBef>
        <a:spcAft>
          <a:spcPct val="0"/>
        </a:spcAft>
        <a:buClr>
          <a:srgbClr val="FAFD00"/>
        </a:buClr>
        <a:buSzPct val="125000"/>
        <a:buChar char="•"/>
        <a:defRPr sz="1500" b="1">
          <a:solidFill>
            <a:schemeClr val="bg1"/>
          </a:solidFill>
          <a:latin typeface="+mn-lt"/>
        </a:defRPr>
      </a:lvl6pPr>
      <a:lvl7pPr marL="2228850" indent="-171450" algn="l" rtl="0" eaLnBrk="0" fontAlgn="base" hangingPunct="0">
        <a:spcBef>
          <a:spcPct val="20000"/>
        </a:spcBef>
        <a:spcAft>
          <a:spcPct val="0"/>
        </a:spcAft>
        <a:buClr>
          <a:srgbClr val="FAFD00"/>
        </a:buClr>
        <a:buSzPct val="125000"/>
        <a:buChar char="•"/>
        <a:defRPr sz="1500" b="1">
          <a:solidFill>
            <a:schemeClr val="bg1"/>
          </a:solidFill>
          <a:latin typeface="+mn-lt"/>
        </a:defRPr>
      </a:lvl7pPr>
      <a:lvl8pPr marL="2571750" indent="-171450" algn="l" rtl="0" eaLnBrk="0" fontAlgn="base" hangingPunct="0">
        <a:spcBef>
          <a:spcPct val="20000"/>
        </a:spcBef>
        <a:spcAft>
          <a:spcPct val="0"/>
        </a:spcAft>
        <a:buClr>
          <a:srgbClr val="FAFD00"/>
        </a:buClr>
        <a:buSzPct val="125000"/>
        <a:buChar char="•"/>
        <a:defRPr sz="1500" b="1">
          <a:solidFill>
            <a:schemeClr val="bg1"/>
          </a:solidFill>
          <a:latin typeface="+mn-lt"/>
        </a:defRPr>
      </a:lvl8pPr>
      <a:lvl9pPr marL="2914650" indent="-171450" algn="l" rtl="0" eaLnBrk="0" fontAlgn="base" hangingPunct="0">
        <a:spcBef>
          <a:spcPct val="20000"/>
        </a:spcBef>
        <a:spcAft>
          <a:spcPct val="0"/>
        </a:spcAft>
        <a:buClr>
          <a:srgbClr val="FAFD00"/>
        </a:buClr>
        <a:buSzPct val="125000"/>
        <a:buChar char="•"/>
        <a:defRPr sz="1500" b="1">
          <a:solidFill>
            <a:schemeClr val="bg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457200" y="2415198"/>
            <a:ext cx="8244840" cy="484492"/>
          </a:xfrm>
        </p:spPr>
        <p:txBody>
          <a:bodyPr/>
          <a:lstStyle/>
          <a:p>
            <a:r>
              <a:rPr lang="en-US" sz="2700" dirty="0"/>
              <a:t>Advanced Stress Packages for MODFLOW </a:t>
            </a:r>
          </a:p>
        </p:txBody>
      </p:sp>
      <p:sp>
        <p:nvSpPr>
          <p:cNvPr id="6" name="Subtitle 5"/>
          <p:cNvSpPr>
            <a:spLocks noGrp="1"/>
          </p:cNvSpPr>
          <p:nvPr>
            <p:ph type="subTitle" idx="1"/>
          </p:nvPr>
        </p:nvSpPr>
        <p:spPr>
          <a:xfrm>
            <a:off x="457200" y="3035907"/>
            <a:ext cx="8244840" cy="1290097"/>
          </a:xfrm>
        </p:spPr>
        <p:txBody>
          <a:bodyPr/>
          <a:lstStyle/>
          <a:p>
            <a:endParaRPr lang="en-US" sz="1500" dirty="0"/>
          </a:p>
          <a:p>
            <a:endParaRPr lang="en-US" sz="1050" dirty="0"/>
          </a:p>
          <a:p>
            <a:r>
              <a:rPr lang="en-US" sz="1050" dirty="0"/>
              <a:t>MODFLOW and More 2019</a:t>
            </a:r>
          </a:p>
          <a:p>
            <a:r>
              <a:rPr lang="en-US" sz="1050" dirty="0"/>
              <a:t>MODFLOW 6 Short Course</a:t>
            </a:r>
          </a:p>
          <a:p>
            <a:r>
              <a:rPr lang="en-US" sz="1050" dirty="0"/>
              <a:t>Golden, Colorado</a:t>
            </a:r>
          </a:p>
          <a:p>
            <a:r>
              <a:rPr lang="en-US" sz="1050" dirty="0"/>
              <a:t>June 6, 2019</a:t>
            </a:r>
          </a:p>
        </p:txBody>
      </p:sp>
      <p:pic>
        <p:nvPicPr>
          <p:cNvPr id="19" name="Picture 18" descr="IMG_3783.jpg">
            <a:extLst>
              <a:ext uri="{FF2B5EF4-FFF2-40B4-BE49-F238E27FC236}">
                <a16:creationId xmlns:a16="http://schemas.microsoft.com/office/drawing/2014/main" id="{975F93A6-1F57-E44F-8E15-1A58A928F8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2009987"/>
          </a:xfrm>
          <a:prstGeom prst="rect">
            <a:avLst/>
          </a:prstGeom>
        </p:spPr>
      </p:pic>
    </p:spTree>
    <p:extLst>
      <p:ext uri="{BB962C8B-B14F-4D97-AF65-F5344CB8AC3E}">
        <p14:creationId xmlns:p14="http://schemas.microsoft.com/office/powerpoint/2010/main" val="3426068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A03A6-6735-1F41-9BDE-B7A9E6581366}"/>
              </a:ext>
            </a:extLst>
          </p:cNvPr>
          <p:cNvSpPr>
            <a:spLocks noGrp="1"/>
          </p:cNvSpPr>
          <p:nvPr>
            <p:ph type="title"/>
          </p:nvPr>
        </p:nvSpPr>
        <p:spPr/>
        <p:txBody>
          <a:bodyPr/>
          <a:lstStyle/>
          <a:p>
            <a:r>
              <a:rPr lang="en-US" dirty="0"/>
              <a:t>Unsaturated Zone Flow Package</a:t>
            </a:r>
          </a:p>
        </p:txBody>
      </p:sp>
      <p:sp>
        <p:nvSpPr>
          <p:cNvPr id="3" name="Text Placeholder 2">
            <a:extLst>
              <a:ext uri="{FF2B5EF4-FFF2-40B4-BE49-F238E27FC236}">
                <a16:creationId xmlns:a16="http://schemas.microsoft.com/office/drawing/2014/main" id="{C930C3FB-E2A8-714E-B229-607841E7A4C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5106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UZF6 Package</a:t>
            </a:r>
          </a:p>
        </p:txBody>
      </p:sp>
      <p:pic>
        <p:nvPicPr>
          <p:cNvPr id="5" name="Picture 4" descr="gwf-fig7-1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9476" y="506359"/>
            <a:ext cx="2724150" cy="4352925"/>
          </a:xfrm>
          <a:prstGeom prst="rect">
            <a:avLst/>
          </a:prstGeom>
          <a:solidFill>
            <a:schemeClr val="bg1"/>
          </a:solidFill>
        </p:spPr>
      </p:pic>
      <p:pic>
        <p:nvPicPr>
          <p:cNvPr id="6" name="Picture 5" descr="gwf-fig7-15.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1" y="1032595"/>
            <a:ext cx="3405649" cy="3300455"/>
          </a:xfrm>
          <a:prstGeom prst="rect">
            <a:avLst/>
          </a:prstGeom>
          <a:solidFill>
            <a:schemeClr val="bg1"/>
          </a:solidFill>
        </p:spPr>
      </p:pic>
    </p:spTree>
    <p:extLst>
      <p:ext uri="{BB962C8B-B14F-4D97-AF65-F5344CB8AC3E}">
        <p14:creationId xmlns:p14="http://schemas.microsoft.com/office/powerpoint/2010/main" val="3953631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7"/>
          <p:cNvSpPr>
            <a:spLocks noGrp="1" noChangeArrowheads="1"/>
          </p:cNvSpPr>
          <p:nvPr>
            <p:ph type="body" idx="1"/>
          </p:nvPr>
        </p:nvSpPr>
        <p:spPr>
          <a:xfrm>
            <a:off x="457201" y="1057233"/>
            <a:ext cx="8226425" cy="3029034"/>
          </a:xfrm>
          <a:noFill/>
        </p:spPr>
        <p:txBody>
          <a:bodyPr/>
          <a:lstStyle/>
          <a:p>
            <a:pPr marL="0" indent="0" eaLnBrk="1" hangingPunct="1">
              <a:spcBef>
                <a:spcPts val="1200"/>
              </a:spcBef>
              <a:spcAft>
                <a:spcPts val="1800"/>
              </a:spcAft>
              <a:buNone/>
            </a:pPr>
            <a:r>
              <a:rPr lang="en-US" sz="2100" dirty="0"/>
              <a:t>Intended for basin scale studies</a:t>
            </a:r>
            <a:endParaRPr lang="en-US" sz="1200" dirty="0"/>
          </a:p>
          <a:p>
            <a:pPr marL="0" indent="0" eaLnBrk="1" hangingPunct="1">
              <a:spcBef>
                <a:spcPts val="1200"/>
              </a:spcBef>
              <a:buNone/>
            </a:pPr>
            <a:r>
              <a:rPr lang="en-US" sz="2100" dirty="0"/>
              <a:t>Simulates:</a:t>
            </a:r>
          </a:p>
          <a:p>
            <a:pPr eaLnBrk="1" hangingPunct="1">
              <a:spcBef>
                <a:spcPts val="1200"/>
              </a:spcBef>
            </a:pPr>
            <a:r>
              <a:rPr lang="en-US" sz="2100" dirty="0"/>
              <a:t>ET (unsaturated and saturated)</a:t>
            </a:r>
          </a:p>
          <a:p>
            <a:pPr eaLnBrk="1" hangingPunct="1">
              <a:spcBef>
                <a:spcPts val="1200"/>
              </a:spcBef>
            </a:pPr>
            <a:r>
              <a:rPr lang="en-US" sz="2100" dirty="0"/>
              <a:t>Spring discharge (groundwater discharge to land surface)</a:t>
            </a:r>
          </a:p>
          <a:p>
            <a:pPr eaLnBrk="1" hangingPunct="1">
              <a:spcBef>
                <a:spcPts val="1200"/>
              </a:spcBef>
            </a:pPr>
            <a:r>
              <a:rPr lang="en-US" sz="2100" dirty="0"/>
              <a:t>Saturation excess (rejected infiltration)</a:t>
            </a:r>
          </a:p>
          <a:p>
            <a:pPr eaLnBrk="1" hangingPunct="1">
              <a:spcBef>
                <a:spcPts val="1200"/>
              </a:spcBef>
            </a:pPr>
            <a:r>
              <a:rPr lang="en-US" sz="2100" dirty="0"/>
              <a:t>Exchanges with Lakes, Streams, and Multi-Aquifer Wells</a:t>
            </a:r>
          </a:p>
        </p:txBody>
      </p:sp>
      <p:sp>
        <p:nvSpPr>
          <p:cNvPr id="3" name="Title 2">
            <a:extLst>
              <a:ext uri="{FF2B5EF4-FFF2-40B4-BE49-F238E27FC236}">
                <a16:creationId xmlns:a16="http://schemas.microsoft.com/office/drawing/2014/main" id="{A0EF1773-56FE-A74A-A8F3-8FAD8CD3CB2C}"/>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2770336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type="body" idx="1"/>
          </p:nvPr>
        </p:nvSpPr>
        <p:spPr>
          <a:xfrm>
            <a:off x="457200" y="1032351"/>
            <a:ext cx="8229600" cy="2582758"/>
          </a:xfrm>
        </p:spPr>
        <p:txBody>
          <a:bodyPr/>
          <a:lstStyle/>
          <a:p>
            <a:pPr eaLnBrk="1" hangingPunct="1">
              <a:lnSpc>
                <a:spcPct val="90000"/>
              </a:lnSpc>
            </a:pPr>
            <a:r>
              <a:rPr lang="en-US" dirty="0"/>
              <a:t>Kinematic-wave Equation for vertical unsaturated flow provides a solution for </a:t>
            </a:r>
            <a:r>
              <a:rPr lang="en-US" b="1" u="sng" dirty="0"/>
              <a:t>gravity flow with internal drainage</a:t>
            </a:r>
            <a:r>
              <a:rPr lang="en-US" b="1" dirty="0"/>
              <a:t>.</a:t>
            </a:r>
          </a:p>
          <a:p>
            <a:pPr eaLnBrk="1" hangingPunct="1">
              <a:lnSpc>
                <a:spcPct val="90000"/>
              </a:lnSpc>
            </a:pPr>
            <a:endParaRPr lang="en-US" b="1" dirty="0"/>
          </a:p>
          <a:p>
            <a:pPr eaLnBrk="1" hangingPunct="1">
              <a:lnSpc>
                <a:spcPct val="90000"/>
              </a:lnSpc>
            </a:pPr>
            <a:endParaRPr lang="en-US" b="1" dirty="0"/>
          </a:p>
          <a:p>
            <a:pPr eaLnBrk="1" hangingPunct="1">
              <a:lnSpc>
                <a:spcPct val="90000"/>
              </a:lnSpc>
            </a:pPr>
            <a:endParaRPr lang="en-US" dirty="0"/>
          </a:p>
        </p:txBody>
      </p:sp>
      <p:sp>
        <p:nvSpPr>
          <p:cNvPr id="21" name="Text Box 50"/>
          <p:cNvSpPr txBox="1">
            <a:spLocks noChangeArrowheads="1"/>
          </p:cNvSpPr>
          <p:nvPr/>
        </p:nvSpPr>
        <p:spPr bwMode="auto">
          <a:xfrm>
            <a:off x="1428750" y="2451442"/>
            <a:ext cx="1663661" cy="369332"/>
          </a:xfrm>
          <a:prstGeom prst="rect">
            <a:avLst/>
          </a:prstGeom>
          <a:noFill/>
          <a:ln w="9525">
            <a:noFill/>
            <a:miter lim="800000"/>
            <a:headEnd/>
            <a:tailEnd/>
          </a:ln>
        </p:spPr>
        <p:txBody>
          <a:bodyPr wrap="none">
            <a:spAutoFit/>
          </a:bodyPr>
          <a:lstStyle/>
          <a:p>
            <a:r>
              <a:rPr lang="en-US" sz="1800" dirty="0">
                <a:solidFill>
                  <a:srgbClr val="FFFFFF"/>
                </a:solidFill>
              </a:rPr>
              <a:t>Water Content</a:t>
            </a:r>
          </a:p>
        </p:txBody>
      </p:sp>
      <p:sp>
        <p:nvSpPr>
          <p:cNvPr id="24" name="Text Box 50"/>
          <p:cNvSpPr txBox="1">
            <a:spLocks noChangeArrowheads="1"/>
          </p:cNvSpPr>
          <p:nvPr/>
        </p:nvSpPr>
        <p:spPr bwMode="auto">
          <a:xfrm>
            <a:off x="3063240" y="3186907"/>
            <a:ext cx="1915909" cy="369332"/>
          </a:xfrm>
          <a:prstGeom prst="rect">
            <a:avLst/>
          </a:prstGeom>
          <a:noFill/>
          <a:ln w="9525">
            <a:noFill/>
            <a:miter lim="800000"/>
            <a:headEnd/>
            <a:tailEnd/>
          </a:ln>
        </p:spPr>
        <p:txBody>
          <a:bodyPr wrap="none">
            <a:spAutoFit/>
          </a:bodyPr>
          <a:lstStyle/>
          <a:p>
            <a:r>
              <a:rPr lang="en-US" sz="1800" dirty="0">
                <a:solidFill>
                  <a:srgbClr val="FFFFFF"/>
                </a:solidFill>
              </a:rPr>
              <a:t>Internal drainage</a:t>
            </a:r>
          </a:p>
        </p:txBody>
      </p:sp>
      <p:grpSp>
        <p:nvGrpSpPr>
          <p:cNvPr id="26" name="Group 25">
            <a:extLst>
              <a:ext uri="{FF2B5EF4-FFF2-40B4-BE49-F238E27FC236}">
                <a16:creationId xmlns:a16="http://schemas.microsoft.com/office/drawing/2014/main" id="{BA345042-7B1C-5B40-87C7-20B74E1AC4A3}"/>
              </a:ext>
            </a:extLst>
          </p:cNvPr>
          <p:cNvGrpSpPr/>
          <p:nvPr/>
        </p:nvGrpSpPr>
        <p:grpSpPr>
          <a:xfrm>
            <a:off x="1594825" y="2799991"/>
            <a:ext cx="1359703" cy="2062675"/>
            <a:chOff x="1614488" y="2799991"/>
            <a:chExt cx="1359703" cy="2062675"/>
          </a:xfrm>
        </p:grpSpPr>
        <p:sp>
          <p:nvSpPr>
            <p:cNvPr id="4" name="Line 16"/>
            <p:cNvSpPr>
              <a:spLocks noChangeShapeType="1"/>
            </p:cNvSpPr>
            <p:nvPr/>
          </p:nvSpPr>
          <p:spPr bwMode="auto">
            <a:xfrm>
              <a:off x="1614488" y="2806531"/>
              <a:ext cx="137616" cy="0"/>
            </a:xfrm>
            <a:prstGeom prst="line">
              <a:avLst/>
            </a:prstGeom>
            <a:noFill/>
            <a:ln w="57150">
              <a:solidFill>
                <a:srgbClr val="FFFF00"/>
              </a:solidFill>
              <a:round/>
              <a:headEnd/>
              <a:tailEnd/>
            </a:ln>
          </p:spPr>
          <p:txBody>
            <a:bodyPr/>
            <a:lstStyle/>
            <a:p>
              <a:endParaRPr lang="en-US" sz="2400"/>
            </a:p>
          </p:txBody>
        </p:sp>
        <p:sp>
          <p:nvSpPr>
            <p:cNvPr id="5" name="Line 17"/>
            <p:cNvSpPr>
              <a:spLocks noChangeShapeType="1"/>
            </p:cNvSpPr>
            <p:nvPr/>
          </p:nvSpPr>
          <p:spPr bwMode="auto">
            <a:xfrm>
              <a:off x="1627961" y="4856127"/>
              <a:ext cx="137616" cy="0"/>
            </a:xfrm>
            <a:prstGeom prst="line">
              <a:avLst/>
            </a:prstGeom>
            <a:noFill/>
            <a:ln w="57150">
              <a:solidFill>
                <a:srgbClr val="FFFF00"/>
              </a:solidFill>
              <a:round/>
              <a:headEnd/>
              <a:tailEnd/>
            </a:ln>
          </p:spPr>
          <p:txBody>
            <a:bodyPr/>
            <a:lstStyle/>
            <a:p>
              <a:endParaRPr lang="en-US" sz="2400"/>
            </a:p>
          </p:txBody>
        </p:sp>
        <p:sp>
          <p:nvSpPr>
            <p:cNvPr id="6" name="Line 18"/>
            <p:cNvSpPr>
              <a:spLocks noChangeShapeType="1"/>
            </p:cNvSpPr>
            <p:nvPr/>
          </p:nvSpPr>
          <p:spPr bwMode="auto">
            <a:xfrm flipH="1" flipV="1">
              <a:off x="1772313" y="4862666"/>
              <a:ext cx="1089379" cy="0"/>
            </a:xfrm>
            <a:prstGeom prst="line">
              <a:avLst/>
            </a:prstGeom>
            <a:noFill/>
            <a:ln w="38100">
              <a:solidFill>
                <a:srgbClr val="FF0000"/>
              </a:solidFill>
              <a:round/>
              <a:headEnd/>
              <a:tailEnd/>
            </a:ln>
          </p:spPr>
          <p:txBody>
            <a:bodyPr/>
            <a:lstStyle/>
            <a:p>
              <a:endParaRPr lang="en-US" sz="2400"/>
            </a:p>
          </p:txBody>
        </p:sp>
        <p:sp>
          <p:nvSpPr>
            <p:cNvPr id="7" name="Rectangle 19"/>
            <p:cNvSpPr>
              <a:spLocks noChangeArrowheads="1"/>
            </p:cNvSpPr>
            <p:nvPr/>
          </p:nvSpPr>
          <p:spPr bwMode="auto">
            <a:xfrm>
              <a:off x="1753066" y="3876170"/>
              <a:ext cx="1002767" cy="89681"/>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8" name="Rectangle 26"/>
            <p:cNvSpPr>
              <a:spLocks noChangeArrowheads="1"/>
            </p:cNvSpPr>
            <p:nvPr/>
          </p:nvSpPr>
          <p:spPr bwMode="auto">
            <a:xfrm>
              <a:off x="1753066" y="3786488"/>
              <a:ext cx="996031" cy="89681"/>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9" name="Rectangle 27"/>
            <p:cNvSpPr>
              <a:spLocks noChangeArrowheads="1"/>
            </p:cNvSpPr>
            <p:nvPr/>
          </p:nvSpPr>
          <p:spPr bwMode="auto">
            <a:xfrm>
              <a:off x="1753066" y="3696807"/>
              <a:ext cx="970048" cy="89681"/>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0" name="Rectangle 28"/>
            <p:cNvSpPr>
              <a:spLocks noChangeArrowheads="1"/>
            </p:cNvSpPr>
            <p:nvPr/>
          </p:nvSpPr>
          <p:spPr bwMode="auto">
            <a:xfrm>
              <a:off x="1753066" y="3607125"/>
              <a:ext cx="970048" cy="89681"/>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1" name="Rectangle 29"/>
            <p:cNvSpPr>
              <a:spLocks noChangeArrowheads="1"/>
            </p:cNvSpPr>
            <p:nvPr/>
          </p:nvSpPr>
          <p:spPr bwMode="auto">
            <a:xfrm>
              <a:off x="1753066" y="3517443"/>
              <a:ext cx="923855" cy="89681"/>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2" name="Rectangle 30"/>
            <p:cNvSpPr>
              <a:spLocks noChangeArrowheads="1"/>
            </p:cNvSpPr>
            <p:nvPr/>
          </p:nvSpPr>
          <p:spPr bwMode="auto">
            <a:xfrm>
              <a:off x="1753066" y="3382921"/>
              <a:ext cx="877662" cy="134522"/>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3" name="Rectangle 31"/>
            <p:cNvSpPr>
              <a:spLocks noChangeArrowheads="1"/>
            </p:cNvSpPr>
            <p:nvPr/>
          </p:nvSpPr>
          <p:spPr bwMode="auto">
            <a:xfrm>
              <a:off x="1753066" y="3248399"/>
              <a:ext cx="831470" cy="134522"/>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4" name="Rectangle 32"/>
            <p:cNvSpPr>
              <a:spLocks noChangeArrowheads="1"/>
            </p:cNvSpPr>
            <p:nvPr/>
          </p:nvSpPr>
          <p:spPr bwMode="auto">
            <a:xfrm>
              <a:off x="1753066" y="3113877"/>
              <a:ext cx="739084" cy="134522"/>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5" name="Rectangle 33"/>
            <p:cNvSpPr>
              <a:spLocks noChangeArrowheads="1"/>
            </p:cNvSpPr>
            <p:nvPr/>
          </p:nvSpPr>
          <p:spPr bwMode="auto">
            <a:xfrm>
              <a:off x="1766539" y="2934513"/>
              <a:ext cx="633226" cy="179363"/>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6" name="Rectangle 34"/>
            <p:cNvSpPr>
              <a:spLocks noChangeArrowheads="1"/>
            </p:cNvSpPr>
            <p:nvPr/>
          </p:nvSpPr>
          <p:spPr bwMode="auto">
            <a:xfrm>
              <a:off x="1753066" y="2799991"/>
              <a:ext cx="600506" cy="134522"/>
            </a:xfrm>
            <a:prstGeom prst="rect">
              <a:avLst/>
            </a:prstGeom>
            <a:solidFill>
              <a:srgbClr val="33CCFF"/>
            </a:solidFill>
            <a:ln w="19050">
              <a:solidFill>
                <a:srgbClr val="FFFF00"/>
              </a:solidFill>
              <a:miter lim="800000"/>
              <a:headEnd/>
              <a:tailEnd/>
            </a:ln>
          </p:spPr>
          <p:txBody>
            <a:bodyPr wrap="none" anchor="ctr"/>
            <a:lstStyle/>
            <a:p>
              <a:pPr algn="ctr"/>
              <a:endParaRPr lang="en-US" sz="1800"/>
            </a:p>
          </p:txBody>
        </p:sp>
        <p:sp>
          <p:nvSpPr>
            <p:cNvPr id="18" name="Line 36"/>
            <p:cNvSpPr>
              <a:spLocks noChangeShapeType="1"/>
            </p:cNvSpPr>
            <p:nvPr/>
          </p:nvSpPr>
          <p:spPr bwMode="auto">
            <a:xfrm>
              <a:off x="1752104" y="2806530"/>
              <a:ext cx="0" cy="2056136"/>
            </a:xfrm>
            <a:prstGeom prst="line">
              <a:avLst/>
            </a:prstGeom>
            <a:noFill/>
            <a:ln w="57150">
              <a:solidFill>
                <a:srgbClr val="FFFF00"/>
              </a:solidFill>
              <a:round/>
              <a:headEnd/>
              <a:tailEnd/>
            </a:ln>
          </p:spPr>
          <p:txBody>
            <a:bodyPr/>
            <a:lstStyle/>
            <a:p>
              <a:endParaRPr lang="en-US" sz="2400"/>
            </a:p>
          </p:txBody>
        </p:sp>
        <p:sp>
          <p:nvSpPr>
            <p:cNvPr id="19" name="Line 37"/>
            <p:cNvSpPr>
              <a:spLocks noChangeShapeType="1"/>
            </p:cNvSpPr>
            <p:nvPr/>
          </p:nvSpPr>
          <p:spPr bwMode="auto">
            <a:xfrm>
              <a:off x="1751141" y="2799991"/>
              <a:ext cx="1057622" cy="0"/>
            </a:xfrm>
            <a:prstGeom prst="line">
              <a:avLst/>
            </a:prstGeom>
            <a:noFill/>
            <a:ln w="38100">
              <a:solidFill>
                <a:srgbClr val="FF9933"/>
              </a:solidFill>
              <a:round/>
              <a:headEnd/>
              <a:tailEnd/>
            </a:ln>
          </p:spPr>
          <p:txBody>
            <a:bodyPr/>
            <a:lstStyle/>
            <a:p>
              <a:endParaRPr lang="en-US" sz="2400"/>
            </a:p>
          </p:txBody>
        </p:sp>
        <p:sp>
          <p:nvSpPr>
            <p:cNvPr id="20" name="AutoShape 47"/>
            <p:cNvSpPr>
              <a:spLocks noChangeArrowheads="1"/>
            </p:cNvSpPr>
            <p:nvPr/>
          </p:nvSpPr>
          <p:spPr bwMode="auto">
            <a:xfrm rot="10969525">
              <a:off x="2538342" y="4772985"/>
              <a:ext cx="131842" cy="83143"/>
            </a:xfrm>
            <a:prstGeom prst="triangle">
              <a:avLst>
                <a:gd name="adj" fmla="val 50000"/>
              </a:avLst>
            </a:prstGeom>
            <a:solidFill>
              <a:srgbClr val="99CCFF"/>
            </a:solidFill>
            <a:ln w="9525">
              <a:solidFill>
                <a:schemeClr val="tx1"/>
              </a:solidFill>
              <a:miter lim="800000"/>
              <a:headEnd/>
              <a:tailEnd/>
            </a:ln>
          </p:spPr>
          <p:txBody>
            <a:bodyPr wrap="none" anchor="ctr"/>
            <a:lstStyle/>
            <a:p>
              <a:endParaRPr lang="en-US" sz="2400"/>
            </a:p>
          </p:txBody>
        </p:sp>
        <p:sp>
          <p:nvSpPr>
            <p:cNvPr id="3" name="Right Brace 2"/>
            <p:cNvSpPr/>
            <p:nvPr/>
          </p:nvSpPr>
          <p:spPr bwMode="auto">
            <a:xfrm>
              <a:off x="2772193" y="2867251"/>
              <a:ext cx="201998" cy="967347"/>
            </a:xfrm>
            <a:prstGeom prst="rightBrace">
              <a:avLst/>
            </a:prstGeom>
            <a:noFill/>
            <a:ln w="15875" cap="flat" cmpd="sng" algn="ctr">
              <a:solidFill>
                <a:srgbClr val="FFFF00"/>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1" hangingPunct="1"/>
              <a:endParaRPr lang="en-US" sz="2100">
                <a:latin typeface="Times New Roman" pitchFamily="18" charset="0"/>
              </a:endParaRPr>
            </a:p>
          </p:txBody>
        </p:sp>
        <p:cxnSp>
          <p:nvCxnSpPr>
            <p:cNvPr id="23" name="Straight Arrow Connector 22"/>
            <p:cNvCxnSpPr/>
            <p:nvPr/>
          </p:nvCxnSpPr>
          <p:spPr bwMode="auto">
            <a:xfrm>
              <a:off x="2317002" y="4049817"/>
              <a:ext cx="0" cy="357188"/>
            </a:xfrm>
            <a:prstGeom prst="straightConnector1">
              <a:avLst/>
            </a:prstGeom>
            <a:noFill/>
            <a:ln w="15875" cap="flat" cmpd="sng" algn="ctr">
              <a:solidFill>
                <a:schemeClr val="tx2"/>
              </a:solidFill>
              <a:prstDash val="solid"/>
              <a:round/>
              <a:headEnd type="none" w="med" len="med"/>
              <a:tailEnd type="arrow"/>
            </a:ln>
            <a:effectLst/>
          </p:spPr>
        </p:cxnSp>
        <p:sp>
          <p:nvSpPr>
            <p:cNvPr id="27" name="Text Box 50"/>
            <p:cNvSpPr txBox="1">
              <a:spLocks noChangeArrowheads="1"/>
            </p:cNvSpPr>
            <p:nvPr/>
          </p:nvSpPr>
          <p:spPr bwMode="auto">
            <a:xfrm>
              <a:off x="1812422" y="4394915"/>
              <a:ext cx="962764" cy="369332"/>
            </a:xfrm>
            <a:prstGeom prst="rect">
              <a:avLst/>
            </a:prstGeom>
            <a:noFill/>
            <a:ln w="9525">
              <a:noFill/>
              <a:miter lim="800000"/>
              <a:headEnd/>
              <a:tailEnd/>
            </a:ln>
          </p:spPr>
          <p:txBody>
            <a:bodyPr wrap="none">
              <a:spAutoFit/>
            </a:bodyPr>
            <a:lstStyle/>
            <a:p>
              <a:r>
                <a:rPr lang="en-US" sz="1800" dirty="0">
                  <a:solidFill>
                    <a:srgbClr val="FFFFFF"/>
                  </a:solidFill>
                </a:rPr>
                <a:t>Wetting</a:t>
              </a:r>
            </a:p>
          </p:txBody>
        </p:sp>
        <p:sp>
          <p:nvSpPr>
            <p:cNvPr id="17" name="Freeform 35"/>
            <p:cNvSpPr>
              <a:spLocks/>
            </p:cNvSpPr>
            <p:nvPr/>
          </p:nvSpPr>
          <p:spPr bwMode="auto">
            <a:xfrm>
              <a:off x="1756915" y="2807464"/>
              <a:ext cx="1015278" cy="2010362"/>
            </a:xfrm>
            <a:custGeom>
              <a:avLst/>
              <a:gdLst>
                <a:gd name="T0" fmla="*/ 935038 w 1055"/>
                <a:gd name="T1" fmla="*/ 0 h 2152"/>
                <a:gd name="T2" fmla="*/ 1016000 w 1055"/>
                <a:gd name="T3" fmla="*/ 231775 h 2152"/>
                <a:gd name="T4" fmla="*/ 1166813 w 1055"/>
                <a:gd name="T5" fmla="*/ 555625 h 2152"/>
                <a:gd name="T6" fmla="*/ 1304925 w 1055"/>
                <a:gd name="T7" fmla="*/ 809625 h 2152"/>
                <a:gd name="T8" fmla="*/ 1455738 w 1055"/>
                <a:gd name="T9" fmla="*/ 1122362 h 2152"/>
                <a:gd name="T10" fmla="*/ 1571625 w 1055"/>
                <a:gd name="T11" fmla="*/ 1435100 h 2152"/>
                <a:gd name="T12" fmla="*/ 1595438 w 1055"/>
                <a:gd name="T13" fmla="*/ 1851025 h 2152"/>
                <a:gd name="T14" fmla="*/ 1096963 w 1055"/>
                <a:gd name="T15" fmla="*/ 1944687 h 2152"/>
                <a:gd name="T16" fmla="*/ 552450 w 1055"/>
                <a:gd name="T17" fmla="*/ 2025650 h 2152"/>
                <a:gd name="T18" fmla="*/ 263525 w 1055"/>
                <a:gd name="T19" fmla="*/ 2128837 h 2152"/>
                <a:gd name="T20" fmla="*/ 44450 w 1055"/>
                <a:gd name="T21" fmla="*/ 2395537 h 2152"/>
                <a:gd name="T22" fmla="*/ 9525 w 1055"/>
                <a:gd name="T23" fmla="*/ 3194049 h 2152"/>
                <a:gd name="T24" fmla="*/ 0 w 1055"/>
                <a:gd name="T25" fmla="*/ 3416300 h 215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55"/>
                <a:gd name="T40" fmla="*/ 0 h 2152"/>
                <a:gd name="T41" fmla="*/ 1055 w 1055"/>
                <a:gd name="T42" fmla="*/ 2152 h 215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55" h="2152">
                  <a:moveTo>
                    <a:pt x="589" y="0"/>
                  </a:moveTo>
                  <a:cubicBezTo>
                    <a:pt x="597" y="24"/>
                    <a:pt x="616" y="88"/>
                    <a:pt x="640" y="146"/>
                  </a:cubicBezTo>
                  <a:cubicBezTo>
                    <a:pt x="664" y="204"/>
                    <a:pt x="705" y="289"/>
                    <a:pt x="735" y="350"/>
                  </a:cubicBezTo>
                  <a:cubicBezTo>
                    <a:pt x="765" y="411"/>
                    <a:pt x="792" y="451"/>
                    <a:pt x="822" y="510"/>
                  </a:cubicBezTo>
                  <a:cubicBezTo>
                    <a:pt x="852" y="569"/>
                    <a:pt x="889" y="641"/>
                    <a:pt x="917" y="707"/>
                  </a:cubicBezTo>
                  <a:cubicBezTo>
                    <a:pt x="945" y="773"/>
                    <a:pt x="975" y="828"/>
                    <a:pt x="990" y="904"/>
                  </a:cubicBezTo>
                  <a:cubicBezTo>
                    <a:pt x="1005" y="980"/>
                    <a:pt x="1055" y="1113"/>
                    <a:pt x="1005" y="1166"/>
                  </a:cubicBezTo>
                  <a:cubicBezTo>
                    <a:pt x="955" y="1219"/>
                    <a:pt x="800" y="1207"/>
                    <a:pt x="691" y="1225"/>
                  </a:cubicBezTo>
                  <a:cubicBezTo>
                    <a:pt x="582" y="1243"/>
                    <a:pt x="435" y="1257"/>
                    <a:pt x="348" y="1276"/>
                  </a:cubicBezTo>
                  <a:cubicBezTo>
                    <a:pt x="261" y="1295"/>
                    <a:pt x="219" y="1302"/>
                    <a:pt x="166" y="1341"/>
                  </a:cubicBezTo>
                  <a:cubicBezTo>
                    <a:pt x="113" y="1380"/>
                    <a:pt x="55" y="1397"/>
                    <a:pt x="28" y="1509"/>
                  </a:cubicBezTo>
                  <a:cubicBezTo>
                    <a:pt x="1" y="1621"/>
                    <a:pt x="11" y="1905"/>
                    <a:pt x="6" y="2012"/>
                  </a:cubicBezTo>
                  <a:cubicBezTo>
                    <a:pt x="1" y="2119"/>
                    <a:pt x="1" y="2123"/>
                    <a:pt x="0" y="2152"/>
                  </a:cubicBezTo>
                </a:path>
              </a:pathLst>
            </a:custGeom>
            <a:noFill/>
            <a:ln w="38100">
              <a:solidFill>
                <a:schemeClr val="bg1"/>
              </a:solidFill>
              <a:round/>
              <a:headEnd/>
              <a:tailEnd/>
            </a:ln>
          </p:spPr>
          <p:txBody>
            <a:bodyPr/>
            <a:lstStyle/>
            <a:p>
              <a:endParaRPr lang="en-US" sz="2400"/>
            </a:p>
          </p:txBody>
        </p:sp>
      </p:grpSp>
      <p:pic>
        <p:nvPicPr>
          <p:cNvPr id="22" name="Picture 2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6487" y="3895422"/>
            <a:ext cx="4419600" cy="790575"/>
          </a:xfrm>
          <a:prstGeom prst="rect">
            <a:avLst/>
          </a:prstGeom>
        </p:spPr>
      </p:pic>
      <p:sp>
        <p:nvSpPr>
          <p:cNvPr id="25" name="Title 24">
            <a:extLst>
              <a:ext uri="{FF2B5EF4-FFF2-40B4-BE49-F238E27FC236}">
                <a16:creationId xmlns:a16="http://schemas.microsoft.com/office/drawing/2014/main" id="{9A976616-429F-014B-8565-30D7C5464E36}"/>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9661018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Text Box 4"/>
          <p:cNvSpPr txBox="1">
            <a:spLocks noChangeArrowheads="1"/>
          </p:cNvSpPr>
          <p:nvPr/>
        </p:nvSpPr>
        <p:spPr bwMode="auto">
          <a:xfrm>
            <a:off x="4338638" y="2128622"/>
            <a:ext cx="3369833" cy="461665"/>
          </a:xfrm>
          <a:prstGeom prst="rect">
            <a:avLst/>
          </a:prstGeom>
          <a:noFill/>
          <a:ln w="15875">
            <a:noFill/>
            <a:miter lim="800000"/>
            <a:headEnd/>
            <a:tailEnd/>
          </a:ln>
        </p:spPr>
        <p:txBody>
          <a:bodyPr wrap="none">
            <a:spAutoFit/>
          </a:bodyPr>
          <a:lstStyle/>
          <a:p>
            <a:r>
              <a:rPr lang="en-US" sz="2400" dirty="0">
                <a:solidFill>
                  <a:srgbClr val="FFFFFF"/>
                </a:solidFill>
              </a:rPr>
              <a:t>Brooks-Corey Equation</a:t>
            </a:r>
          </a:p>
        </p:txBody>
      </p:sp>
      <p:sp>
        <p:nvSpPr>
          <p:cNvPr id="1032" name="Text Box 15"/>
          <p:cNvSpPr txBox="1">
            <a:spLocks noChangeArrowheads="1"/>
          </p:cNvSpPr>
          <p:nvPr/>
        </p:nvSpPr>
        <p:spPr bwMode="auto">
          <a:xfrm>
            <a:off x="4338637" y="3200400"/>
            <a:ext cx="3509294" cy="461665"/>
          </a:xfrm>
          <a:prstGeom prst="rect">
            <a:avLst/>
          </a:prstGeom>
          <a:noFill/>
          <a:ln w="15875">
            <a:noFill/>
            <a:miter lim="800000"/>
            <a:headEnd/>
            <a:tailEnd/>
          </a:ln>
        </p:spPr>
        <p:txBody>
          <a:bodyPr wrap="none">
            <a:spAutoFit/>
          </a:bodyPr>
          <a:lstStyle/>
          <a:p>
            <a:r>
              <a:rPr lang="en-US" sz="2400" dirty="0">
                <a:solidFill>
                  <a:srgbClr val="FFFFFF"/>
                </a:solidFill>
              </a:rPr>
              <a:t>Required input variables</a:t>
            </a:r>
          </a:p>
        </p:txBody>
      </p:sp>
      <p:pic>
        <p:nvPicPr>
          <p:cNvPr id="3" name="Picture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7775" y="2000250"/>
            <a:ext cx="3038475" cy="695325"/>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775" y="3257766"/>
            <a:ext cx="2162175" cy="323850"/>
          </a:xfrm>
          <a:prstGeom prst="rect">
            <a:avLst/>
          </a:prstGeom>
        </p:spPr>
      </p:pic>
      <p:sp>
        <p:nvSpPr>
          <p:cNvPr id="4" name="Title 3">
            <a:extLst>
              <a:ext uri="{FF2B5EF4-FFF2-40B4-BE49-F238E27FC236}">
                <a16:creationId xmlns:a16="http://schemas.microsoft.com/office/drawing/2014/main" id="{EF0284C5-C12C-0246-8117-F4A74B7D8B97}"/>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519332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4"/>
          <p:cNvSpPr>
            <a:spLocks noChangeArrowheads="1"/>
          </p:cNvSpPr>
          <p:nvPr/>
        </p:nvSpPr>
        <p:spPr bwMode="auto">
          <a:xfrm>
            <a:off x="2844404" y="3948113"/>
            <a:ext cx="2726531" cy="972741"/>
          </a:xfrm>
          <a:prstGeom prst="rect">
            <a:avLst/>
          </a:prstGeom>
          <a:solidFill>
            <a:srgbClr val="3366FF"/>
          </a:solidFill>
          <a:ln w="9525">
            <a:solidFill>
              <a:srgbClr val="3366FF"/>
            </a:solidFill>
            <a:miter lim="800000"/>
            <a:headEnd/>
            <a:tailEnd/>
          </a:ln>
        </p:spPr>
        <p:txBody>
          <a:bodyPr wrap="none" anchor="ctr"/>
          <a:lstStyle/>
          <a:p>
            <a:endParaRPr lang="en-US" sz="2400">
              <a:solidFill>
                <a:srgbClr val="FFFFFF"/>
              </a:solidFill>
            </a:endParaRPr>
          </a:p>
        </p:txBody>
      </p:sp>
      <p:sp>
        <p:nvSpPr>
          <p:cNvPr id="16389" name="Line 5"/>
          <p:cNvSpPr>
            <a:spLocks noChangeShapeType="1"/>
          </p:cNvSpPr>
          <p:nvPr/>
        </p:nvSpPr>
        <p:spPr bwMode="auto">
          <a:xfrm>
            <a:off x="4220766" y="1733551"/>
            <a:ext cx="0" cy="270272"/>
          </a:xfrm>
          <a:prstGeom prst="line">
            <a:avLst/>
          </a:prstGeom>
          <a:noFill/>
          <a:ln w="38100">
            <a:solidFill>
              <a:schemeClr val="bg1"/>
            </a:solidFill>
            <a:round/>
            <a:headEnd/>
            <a:tailEnd type="triangle" w="med" len="med"/>
          </a:ln>
        </p:spPr>
        <p:txBody>
          <a:bodyPr wrap="none"/>
          <a:lstStyle/>
          <a:p>
            <a:endParaRPr lang="en-US" sz="2400">
              <a:solidFill>
                <a:srgbClr val="FFFFFF"/>
              </a:solidFill>
            </a:endParaRPr>
          </a:p>
        </p:txBody>
      </p:sp>
      <p:sp>
        <p:nvSpPr>
          <p:cNvPr id="16390" name="Text Box 6"/>
          <p:cNvSpPr txBox="1">
            <a:spLocks noChangeArrowheads="1"/>
          </p:cNvSpPr>
          <p:nvPr/>
        </p:nvSpPr>
        <p:spPr bwMode="auto">
          <a:xfrm>
            <a:off x="3581470" y="1409700"/>
            <a:ext cx="1225015" cy="380873"/>
          </a:xfrm>
          <a:prstGeom prst="rect">
            <a:avLst/>
          </a:prstGeom>
          <a:noFill/>
          <a:ln w="9525">
            <a:noFill/>
            <a:miter lim="800000"/>
            <a:headEnd/>
            <a:tailEnd/>
          </a:ln>
        </p:spPr>
        <p:txBody>
          <a:bodyPr wrap="none">
            <a:spAutoFit/>
          </a:bodyPr>
          <a:lstStyle/>
          <a:p>
            <a:pPr algn="ctr"/>
            <a:r>
              <a:rPr lang="en-US" sz="1875" i="1" dirty="0">
                <a:solidFill>
                  <a:srgbClr val="FFFFFF"/>
                </a:solidFill>
              </a:rPr>
              <a:t>Infiltration</a:t>
            </a:r>
          </a:p>
        </p:txBody>
      </p:sp>
      <p:sp>
        <p:nvSpPr>
          <p:cNvPr id="16392" name="Text Box 8"/>
          <p:cNvSpPr txBox="1">
            <a:spLocks noChangeArrowheads="1"/>
          </p:cNvSpPr>
          <p:nvPr/>
        </p:nvSpPr>
        <p:spPr bwMode="auto">
          <a:xfrm>
            <a:off x="1846014" y="1869282"/>
            <a:ext cx="1290738" cy="380873"/>
          </a:xfrm>
          <a:prstGeom prst="rect">
            <a:avLst/>
          </a:prstGeom>
          <a:noFill/>
          <a:ln w="9525">
            <a:noFill/>
            <a:miter lim="800000"/>
            <a:headEnd/>
            <a:tailEnd/>
          </a:ln>
        </p:spPr>
        <p:txBody>
          <a:bodyPr wrap="none">
            <a:spAutoFit/>
          </a:bodyPr>
          <a:lstStyle/>
          <a:p>
            <a:pPr algn="ctr"/>
            <a:r>
              <a:rPr lang="en-US" sz="1875" dirty="0">
                <a:solidFill>
                  <a:srgbClr val="FFFFFF"/>
                </a:solidFill>
              </a:rPr>
              <a:t>Increasing</a:t>
            </a:r>
          </a:p>
        </p:txBody>
      </p:sp>
      <p:sp>
        <p:nvSpPr>
          <p:cNvPr id="16393" name="Line 9"/>
          <p:cNvSpPr>
            <a:spLocks noChangeShapeType="1"/>
          </p:cNvSpPr>
          <p:nvPr/>
        </p:nvSpPr>
        <p:spPr bwMode="auto">
          <a:xfrm>
            <a:off x="3275410" y="2084785"/>
            <a:ext cx="540544" cy="0"/>
          </a:xfrm>
          <a:prstGeom prst="line">
            <a:avLst/>
          </a:prstGeom>
          <a:noFill/>
          <a:ln w="38100">
            <a:solidFill>
              <a:schemeClr val="bg1"/>
            </a:solidFill>
            <a:round/>
            <a:headEnd/>
            <a:tailEnd type="triangle" w="med" len="med"/>
          </a:ln>
        </p:spPr>
        <p:txBody>
          <a:bodyPr wrap="none"/>
          <a:lstStyle/>
          <a:p>
            <a:endParaRPr lang="en-US" sz="2400">
              <a:solidFill>
                <a:srgbClr val="FFFFFF"/>
              </a:solidFill>
            </a:endParaRPr>
          </a:p>
        </p:txBody>
      </p:sp>
      <p:sp>
        <p:nvSpPr>
          <p:cNvPr id="16394" name="Freeform 10"/>
          <p:cNvSpPr>
            <a:spLocks/>
          </p:cNvSpPr>
          <p:nvPr/>
        </p:nvSpPr>
        <p:spPr bwMode="auto">
          <a:xfrm>
            <a:off x="4005263" y="2246710"/>
            <a:ext cx="809625" cy="1701403"/>
          </a:xfrm>
          <a:custGeom>
            <a:avLst/>
            <a:gdLst>
              <a:gd name="T0" fmla="*/ 1079500 w 680"/>
              <a:gd name="T1" fmla="*/ 0 h 1429"/>
              <a:gd name="T2" fmla="*/ 900113 w 680"/>
              <a:gd name="T3" fmla="*/ 180975 h 1429"/>
              <a:gd name="T4" fmla="*/ 647700 w 680"/>
              <a:gd name="T5" fmla="*/ 541337 h 1429"/>
              <a:gd name="T6" fmla="*/ 179387 w 680"/>
              <a:gd name="T7" fmla="*/ 1584324 h 1429"/>
              <a:gd name="T8" fmla="*/ 0 w 680"/>
              <a:gd name="T9" fmla="*/ 2268537 h 1429"/>
              <a:gd name="T10" fmla="*/ 0 60000 65536"/>
              <a:gd name="T11" fmla="*/ 0 60000 65536"/>
              <a:gd name="T12" fmla="*/ 0 60000 65536"/>
              <a:gd name="T13" fmla="*/ 0 60000 65536"/>
              <a:gd name="T14" fmla="*/ 0 60000 65536"/>
              <a:gd name="T15" fmla="*/ 0 w 680"/>
              <a:gd name="T16" fmla="*/ 0 h 1429"/>
              <a:gd name="T17" fmla="*/ 680 w 680"/>
              <a:gd name="T18" fmla="*/ 1429 h 1429"/>
            </a:gdLst>
            <a:ahLst/>
            <a:cxnLst>
              <a:cxn ang="T10">
                <a:pos x="T0" y="T1"/>
              </a:cxn>
              <a:cxn ang="T11">
                <a:pos x="T2" y="T3"/>
              </a:cxn>
              <a:cxn ang="T12">
                <a:pos x="T4" y="T5"/>
              </a:cxn>
              <a:cxn ang="T13">
                <a:pos x="T6" y="T7"/>
              </a:cxn>
              <a:cxn ang="T14">
                <a:pos x="T8" y="T9"/>
              </a:cxn>
            </a:cxnLst>
            <a:rect l="T15" t="T16" r="T17" b="T18"/>
            <a:pathLst>
              <a:path w="680" h="1429">
                <a:moveTo>
                  <a:pt x="680" y="0"/>
                </a:moveTo>
                <a:cubicBezTo>
                  <a:pt x="646" y="28"/>
                  <a:pt x="612" y="57"/>
                  <a:pt x="567" y="114"/>
                </a:cubicBezTo>
                <a:cubicBezTo>
                  <a:pt x="522" y="171"/>
                  <a:pt x="484" y="194"/>
                  <a:pt x="408" y="341"/>
                </a:cubicBezTo>
                <a:cubicBezTo>
                  <a:pt x="332" y="488"/>
                  <a:pt x="181" y="817"/>
                  <a:pt x="113" y="998"/>
                </a:cubicBezTo>
                <a:cubicBezTo>
                  <a:pt x="45" y="1179"/>
                  <a:pt x="19" y="1357"/>
                  <a:pt x="0" y="1429"/>
                </a:cubicBezTo>
              </a:path>
            </a:pathLst>
          </a:custGeom>
          <a:noFill/>
          <a:ln w="38100">
            <a:solidFill>
              <a:schemeClr val="bg1"/>
            </a:solidFill>
            <a:round/>
            <a:headEnd/>
            <a:tailEnd/>
          </a:ln>
        </p:spPr>
        <p:txBody>
          <a:bodyPr wrap="none"/>
          <a:lstStyle/>
          <a:p>
            <a:endParaRPr lang="en-US" sz="2400">
              <a:solidFill>
                <a:srgbClr val="FFFFFF"/>
              </a:solidFill>
            </a:endParaRPr>
          </a:p>
        </p:txBody>
      </p:sp>
      <p:sp>
        <p:nvSpPr>
          <p:cNvPr id="16395" name="Line 11"/>
          <p:cNvSpPr>
            <a:spLocks noChangeShapeType="1"/>
          </p:cNvSpPr>
          <p:nvPr/>
        </p:nvSpPr>
        <p:spPr bwMode="auto">
          <a:xfrm flipH="1">
            <a:off x="2844404" y="3948113"/>
            <a:ext cx="1160859" cy="0"/>
          </a:xfrm>
          <a:prstGeom prst="line">
            <a:avLst/>
          </a:prstGeom>
          <a:noFill/>
          <a:ln w="38100">
            <a:solidFill>
              <a:schemeClr val="tx1"/>
            </a:solidFill>
            <a:round/>
            <a:headEnd/>
            <a:tailEnd/>
          </a:ln>
        </p:spPr>
        <p:txBody>
          <a:bodyPr wrap="none"/>
          <a:lstStyle/>
          <a:p>
            <a:endParaRPr lang="en-US" sz="2400">
              <a:solidFill>
                <a:srgbClr val="FFFFFF"/>
              </a:solidFill>
            </a:endParaRPr>
          </a:p>
        </p:txBody>
      </p:sp>
      <p:sp>
        <p:nvSpPr>
          <p:cNvPr id="16396" name="Line 12"/>
          <p:cNvSpPr>
            <a:spLocks noChangeShapeType="1"/>
          </p:cNvSpPr>
          <p:nvPr/>
        </p:nvSpPr>
        <p:spPr bwMode="auto">
          <a:xfrm>
            <a:off x="2844404" y="3462338"/>
            <a:ext cx="2726531" cy="0"/>
          </a:xfrm>
          <a:prstGeom prst="line">
            <a:avLst/>
          </a:prstGeom>
          <a:noFill/>
          <a:ln w="28575">
            <a:solidFill>
              <a:srgbClr val="3366FF"/>
            </a:solidFill>
            <a:prstDash val="dash"/>
            <a:round/>
            <a:headEnd/>
            <a:tailEnd/>
          </a:ln>
        </p:spPr>
        <p:txBody>
          <a:bodyPr wrap="none"/>
          <a:lstStyle/>
          <a:p>
            <a:endParaRPr lang="en-US" sz="2400">
              <a:solidFill>
                <a:srgbClr val="FFFFFF"/>
              </a:solidFill>
            </a:endParaRPr>
          </a:p>
        </p:txBody>
      </p:sp>
      <p:sp>
        <p:nvSpPr>
          <p:cNvPr id="16397" name="AutoShape 13"/>
          <p:cNvSpPr>
            <a:spLocks noChangeArrowheads="1"/>
          </p:cNvSpPr>
          <p:nvPr/>
        </p:nvSpPr>
        <p:spPr bwMode="auto">
          <a:xfrm rot="10800000">
            <a:off x="4894660" y="3264694"/>
            <a:ext cx="161925" cy="161925"/>
          </a:xfrm>
          <a:prstGeom prst="triangle">
            <a:avLst>
              <a:gd name="adj" fmla="val 50000"/>
            </a:avLst>
          </a:prstGeom>
          <a:noFill/>
          <a:ln w="38100">
            <a:solidFill>
              <a:schemeClr val="folHlink"/>
            </a:solidFill>
            <a:miter lim="800000"/>
            <a:headEnd/>
            <a:tailEnd/>
          </a:ln>
        </p:spPr>
        <p:txBody>
          <a:bodyPr wrap="none" anchor="ctr"/>
          <a:lstStyle/>
          <a:p>
            <a:endParaRPr lang="en-US" sz="2400">
              <a:solidFill>
                <a:srgbClr val="FFFFFF"/>
              </a:solidFill>
            </a:endParaRPr>
          </a:p>
        </p:txBody>
      </p:sp>
      <p:sp>
        <p:nvSpPr>
          <p:cNvPr id="16398" name="AutoShape 14"/>
          <p:cNvSpPr>
            <a:spLocks noChangeArrowheads="1"/>
          </p:cNvSpPr>
          <p:nvPr/>
        </p:nvSpPr>
        <p:spPr bwMode="auto">
          <a:xfrm rot="10800000">
            <a:off x="4950619" y="3759994"/>
            <a:ext cx="161925" cy="161925"/>
          </a:xfrm>
          <a:prstGeom prst="triangle">
            <a:avLst>
              <a:gd name="adj" fmla="val 50000"/>
            </a:avLst>
          </a:prstGeom>
          <a:noFill/>
          <a:ln w="38100">
            <a:solidFill>
              <a:schemeClr val="bg1"/>
            </a:solidFill>
            <a:prstDash val="sysDot"/>
            <a:miter lim="800000"/>
            <a:headEnd/>
            <a:tailEnd/>
          </a:ln>
        </p:spPr>
        <p:txBody>
          <a:bodyPr wrap="none" anchor="ctr"/>
          <a:lstStyle/>
          <a:p>
            <a:endParaRPr lang="en-US" sz="2400">
              <a:solidFill>
                <a:srgbClr val="FFFFFF"/>
              </a:solidFill>
            </a:endParaRPr>
          </a:p>
        </p:txBody>
      </p:sp>
      <p:sp>
        <p:nvSpPr>
          <p:cNvPr id="16399" name="Text Box 15"/>
          <p:cNvSpPr txBox="1">
            <a:spLocks noChangeArrowheads="1"/>
          </p:cNvSpPr>
          <p:nvPr/>
        </p:nvSpPr>
        <p:spPr bwMode="auto">
          <a:xfrm>
            <a:off x="5795590" y="3276084"/>
            <a:ext cx="1972015" cy="669414"/>
          </a:xfrm>
          <a:prstGeom prst="rect">
            <a:avLst/>
          </a:prstGeom>
          <a:noFill/>
          <a:ln w="9525">
            <a:noFill/>
            <a:miter lim="800000"/>
            <a:headEnd/>
            <a:tailEnd/>
          </a:ln>
        </p:spPr>
        <p:txBody>
          <a:bodyPr wrap="none">
            <a:spAutoFit/>
          </a:bodyPr>
          <a:lstStyle/>
          <a:p>
            <a:r>
              <a:rPr lang="en-US" sz="1875" dirty="0">
                <a:solidFill>
                  <a:srgbClr val="FFFFFF"/>
                </a:solidFill>
              </a:rPr>
              <a:t>New water table </a:t>
            </a:r>
            <a:br>
              <a:rPr lang="en-US" sz="1875" dirty="0">
                <a:solidFill>
                  <a:srgbClr val="FFFFFF"/>
                </a:solidFill>
              </a:rPr>
            </a:br>
            <a:r>
              <a:rPr lang="en-US" sz="1875" dirty="0">
                <a:solidFill>
                  <a:srgbClr val="FFFFFF"/>
                </a:solidFill>
              </a:rPr>
              <a:t>level</a:t>
            </a:r>
          </a:p>
        </p:txBody>
      </p:sp>
      <p:sp>
        <p:nvSpPr>
          <p:cNvPr id="16400" name="Line 16"/>
          <p:cNvSpPr>
            <a:spLocks noChangeShapeType="1"/>
          </p:cNvSpPr>
          <p:nvPr/>
        </p:nvSpPr>
        <p:spPr bwMode="auto">
          <a:xfrm flipH="1">
            <a:off x="5581401" y="3462338"/>
            <a:ext cx="242888" cy="0"/>
          </a:xfrm>
          <a:prstGeom prst="line">
            <a:avLst/>
          </a:prstGeom>
          <a:noFill/>
          <a:ln w="28575">
            <a:solidFill>
              <a:schemeClr val="bg1"/>
            </a:solidFill>
            <a:round/>
            <a:headEnd/>
            <a:tailEnd type="triangle" w="med" len="med"/>
          </a:ln>
        </p:spPr>
        <p:txBody>
          <a:bodyPr wrap="none"/>
          <a:lstStyle/>
          <a:p>
            <a:endParaRPr lang="en-US" sz="2400">
              <a:solidFill>
                <a:srgbClr val="FFFFFF"/>
              </a:solidFill>
            </a:endParaRPr>
          </a:p>
        </p:txBody>
      </p:sp>
      <p:sp>
        <p:nvSpPr>
          <p:cNvPr id="16402" name="Line 18"/>
          <p:cNvSpPr>
            <a:spLocks noChangeShapeType="1"/>
          </p:cNvSpPr>
          <p:nvPr/>
        </p:nvSpPr>
        <p:spPr bwMode="auto">
          <a:xfrm>
            <a:off x="4356497" y="3782169"/>
            <a:ext cx="0" cy="161925"/>
          </a:xfrm>
          <a:prstGeom prst="line">
            <a:avLst/>
          </a:prstGeom>
          <a:noFill/>
          <a:ln w="28575">
            <a:solidFill>
              <a:schemeClr val="bg1"/>
            </a:solidFill>
            <a:round/>
            <a:headEnd/>
            <a:tailEnd type="triangle" w="med" len="med"/>
          </a:ln>
        </p:spPr>
        <p:txBody>
          <a:bodyPr wrap="none"/>
          <a:lstStyle/>
          <a:p>
            <a:endParaRPr lang="en-US" sz="2400">
              <a:solidFill>
                <a:srgbClr val="FFFFFF"/>
              </a:solidFill>
            </a:endParaRPr>
          </a:p>
        </p:txBody>
      </p:sp>
      <p:sp>
        <p:nvSpPr>
          <p:cNvPr id="16406" name="Freeform 22"/>
          <p:cNvSpPr>
            <a:spLocks/>
          </p:cNvSpPr>
          <p:nvPr/>
        </p:nvSpPr>
        <p:spPr bwMode="auto">
          <a:xfrm>
            <a:off x="2870598" y="3489722"/>
            <a:ext cx="1215628" cy="432197"/>
          </a:xfrm>
          <a:custGeom>
            <a:avLst/>
            <a:gdLst>
              <a:gd name="T0" fmla="*/ 0 w 1021"/>
              <a:gd name="T1" fmla="*/ 0 h 363"/>
              <a:gd name="T2" fmla="*/ 0 w 1021"/>
              <a:gd name="T3" fmla="*/ 576262 h 363"/>
              <a:gd name="T4" fmla="*/ 1476375 w 1021"/>
              <a:gd name="T5" fmla="*/ 576262 h 363"/>
              <a:gd name="T6" fmla="*/ 1620837 w 1021"/>
              <a:gd name="T7" fmla="*/ 0 h 363"/>
              <a:gd name="T8" fmla="*/ 0 w 1021"/>
              <a:gd name="T9" fmla="*/ 0 h 363"/>
              <a:gd name="T10" fmla="*/ 0 60000 65536"/>
              <a:gd name="T11" fmla="*/ 0 60000 65536"/>
              <a:gd name="T12" fmla="*/ 0 60000 65536"/>
              <a:gd name="T13" fmla="*/ 0 60000 65536"/>
              <a:gd name="T14" fmla="*/ 0 60000 65536"/>
              <a:gd name="T15" fmla="*/ 0 w 1021"/>
              <a:gd name="T16" fmla="*/ 0 h 363"/>
              <a:gd name="T17" fmla="*/ 1021 w 1021"/>
              <a:gd name="T18" fmla="*/ 363 h 363"/>
            </a:gdLst>
            <a:ahLst/>
            <a:cxnLst>
              <a:cxn ang="T10">
                <a:pos x="T0" y="T1"/>
              </a:cxn>
              <a:cxn ang="T11">
                <a:pos x="T2" y="T3"/>
              </a:cxn>
              <a:cxn ang="T12">
                <a:pos x="T4" y="T5"/>
              </a:cxn>
              <a:cxn ang="T13">
                <a:pos x="T6" y="T7"/>
              </a:cxn>
              <a:cxn ang="T14">
                <a:pos x="T8" y="T9"/>
              </a:cxn>
            </a:cxnLst>
            <a:rect l="T15" t="T16" r="T17" b="T18"/>
            <a:pathLst>
              <a:path w="1021" h="363">
                <a:moveTo>
                  <a:pt x="0" y="0"/>
                </a:moveTo>
                <a:lnTo>
                  <a:pt x="0" y="363"/>
                </a:lnTo>
                <a:lnTo>
                  <a:pt x="930" y="363"/>
                </a:lnTo>
                <a:lnTo>
                  <a:pt x="1021" y="0"/>
                </a:lnTo>
                <a:lnTo>
                  <a:pt x="0" y="0"/>
                </a:lnTo>
                <a:close/>
              </a:path>
            </a:pathLst>
          </a:custGeom>
          <a:noFill/>
          <a:ln w="25400">
            <a:solidFill>
              <a:schemeClr val="hlink"/>
            </a:solidFill>
            <a:prstDash val="dash"/>
            <a:round/>
            <a:headEnd/>
            <a:tailEnd/>
          </a:ln>
        </p:spPr>
        <p:txBody>
          <a:bodyPr wrap="none"/>
          <a:lstStyle/>
          <a:p>
            <a:endParaRPr lang="en-US" sz="2400">
              <a:solidFill>
                <a:srgbClr val="FFFFFF"/>
              </a:solidFill>
            </a:endParaRPr>
          </a:p>
        </p:txBody>
      </p:sp>
      <p:sp>
        <p:nvSpPr>
          <p:cNvPr id="2" name="TextBox 1"/>
          <p:cNvSpPr txBox="1"/>
          <p:nvPr/>
        </p:nvSpPr>
        <p:spPr>
          <a:xfrm>
            <a:off x="456187" y="1011790"/>
            <a:ext cx="4828822" cy="323165"/>
          </a:xfrm>
          <a:prstGeom prst="rect">
            <a:avLst/>
          </a:prstGeom>
          <a:noFill/>
        </p:spPr>
        <p:txBody>
          <a:bodyPr wrap="none" rtlCol="0">
            <a:spAutoFit/>
          </a:bodyPr>
          <a:lstStyle/>
          <a:p>
            <a:r>
              <a:rPr lang="en-US" sz="1500" dirty="0">
                <a:solidFill>
                  <a:srgbClr val="FFFFFF"/>
                </a:solidFill>
              </a:rPr>
              <a:t>Water Table is Below Land Surface: Water Table Rises</a:t>
            </a:r>
          </a:p>
        </p:txBody>
      </p:sp>
      <p:sp>
        <p:nvSpPr>
          <p:cNvPr id="16387" name="Rectangle 3"/>
          <p:cNvSpPr>
            <a:spLocks noChangeArrowheads="1"/>
          </p:cNvSpPr>
          <p:nvPr/>
        </p:nvSpPr>
        <p:spPr bwMode="auto">
          <a:xfrm>
            <a:off x="2844404" y="2246710"/>
            <a:ext cx="2726531" cy="2674144"/>
          </a:xfrm>
          <a:prstGeom prst="rect">
            <a:avLst/>
          </a:prstGeom>
          <a:noFill/>
          <a:ln w="28575">
            <a:solidFill>
              <a:srgbClr val="FFFF00"/>
            </a:solidFill>
            <a:miter lim="800000"/>
            <a:headEnd/>
            <a:tailEnd/>
          </a:ln>
        </p:spPr>
        <p:txBody>
          <a:bodyPr wrap="none" anchor="ctr"/>
          <a:lstStyle/>
          <a:p>
            <a:endParaRPr lang="en-US" sz="2400">
              <a:solidFill>
                <a:srgbClr val="FFFFFF"/>
              </a:solidFill>
            </a:endParaRPr>
          </a:p>
        </p:txBody>
      </p:sp>
      <p:pic>
        <p:nvPicPr>
          <p:cNvPr id="24" name="Picture 23"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3314700"/>
            <a:ext cx="666750" cy="209550"/>
          </a:xfrm>
          <a:prstGeom prst="rect">
            <a:avLst/>
          </a:prstGeom>
        </p:spPr>
      </p:pic>
      <p:pic>
        <p:nvPicPr>
          <p:cNvPr id="25" name="Picture 2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850" y="3829050"/>
            <a:ext cx="114300" cy="180975"/>
          </a:xfrm>
          <a:prstGeom prst="rect">
            <a:avLst/>
          </a:prstGeom>
        </p:spPr>
      </p:pic>
      <p:pic>
        <p:nvPicPr>
          <p:cNvPr id="26" name="Picture 2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7050" y="1932278"/>
            <a:ext cx="133350" cy="209550"/>
          </a:xfrm>
          <a:prstGeom prst="rect">
            <a:avLst/>
          </a:prstGeom>
        </p:spPr>
      </p:pic>
      <p:pic>
        <p:nvPicPr>
          <p:cNvPr id="27" name="Picture 2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7550" y="3600450"/>
            <a:ext cx="438150" cy="247650"/>
          </a:xfrm>
          <a:prstGeom prst="rect">
            <a:avLst/>
          </a:prstGeom>
        </p:spPr>
      </p:pic>
      <p:pic>
        <p:nvPicPr>
          <p:cNvPr id="3" name="Picture 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47270" y="3524250"/>
            <a:ext cx="409575" cy="247650"/>
          </a:xfrm>
          <a:prstGeom prst="rect">
            <a:avLst/>
          </a:prstGeom>
        </p:spPr>
      </p:pic>
      <p:sp>
        <p:nvSpPr>
          <p:cNvPr id="5" name="Title 4">
            <a:extLst>
              <a:ext uri="{FF2B5EF4-FFF2-40B4-BE49-F238E27FC236}">
                <a16:creationId xmlns:a16="http://schemas.microsoft.com/office/drawing/2014/main" id="{D0F7A84A-C199-A94A-AFCB-D009BC58DAC5}"/>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3934813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ChangeArrowheads="1"/>
          </p:cNvSpPr>
          <p:nvPr/>
        </p:nvSpPr>
        <p:spPr bwMode="auto">
          <a:xfrm>
            <a:off x="3415904" y="2246710"/>
            <a:ext cx="2726531" cy="2674144"/>
          </a:xfrm>
          <a:prstGeom prst="rect">
            <a:avLst/>
          </a:prstGeom>
          <a:noFill/>
          <a:ln w="28575">
            <a:solidFill>
              <a:srgbClr val="FFFF00"/>
            </a:solidFill>
            <a:miter lim="800000"/>
            <a:headEnd/>
            <a:tailEnd/>
          </a:ln>
        </p:spPr>
        <p:txBody>
          <a:bodyPr wrap="none" anchor="ctr"/>
          <a:lstStyle/>
          <a:p>
            <a:endParaRPr lang="en-US" sz="2400">
              <a:solidFill>
                <a:srgbClr val="FFFFFF"/>
              </a:solidFill>
            </a:endParaRPr>
          </a:p>
        </p:txBody>
      </p:sp>
      <p:sp>
        <p:nvSpPr>
          <p:cNvPr id="17412" name="Rectangle 4"/>
          <p:cNvSpPr>
            <a:spLocks noChangeArrowheads="1"/>
          </p:cNvSpPr>
          <p:nvPr/>
        </p:nvSpPr>
        <p:spPr bwMode="auto">
          <a:xfrm>
            <a:off x="3415904" y="3948113"/>
            <a:ext cx="2726531" cy="972741"/>
          </a:xfrm>
          <a:prstGeom prst="rect">
            <a:avLst/>
          </a:prstGeom>
          <a:solidFill>
            <a:srgbClr val="3366FF"/>
          </a:solidFill>
          <a:ln w="9525">
            <a:solidFill>
              <a:srgbClr val="3366FF"/>
            </a:solidFill>
            <a:miter lim="800000"/>
            <a:headEnd/>
            <a:tailEnd/>
          </a:ln>
        </p:spPr>
        <p:txBody>
          <a:bodyPr wrap="none" anchor="ctr"/>
          <a:lstStyle/>
          <a:p>
            <a:endParaRPr lang="en-US" sz="2400">
              <a:solidFill>
                <a:srgbClr val="FFFFFF"/>
              </a:solidFill>
            </a:endParaRPr>
          </a:p>
        </p:txBody>
      </p:sp>
      <p:sp>
        <p:nvSpPr>
          <p:cNvPr id="17413" name="Line 5"/>
          <p:cNvSpPr>
            <a:spLocks noChangeShapeType="1"/>
          </p:cNvSpPr>
          <p:nvPr/>
        </p:nvSpPr>
        <p:spPr bwMode="auto">
          <a:xfrm>
            <a:off x="4792266" y="1733551"/>
            <a:ext cx="0" cy="270272"/>
          </a:xfrm>
          <a:prstGeom prst="line">
            <a:avLst/>
          </a:prstGeom>
          <a:noFill/>
          <a:ln w="38100">
            <a:solidFill>
              <a:schemeClr val="bg1"/>
            </a:solidFill>
            <a:round/>
            <a:headEnd/>
            <a:tailEnd type="triangle" w="med" len="med"/>
          </a:ln>
        </p:spPr>
        <p:txBody>
          <a:bodyPr wrap="none"/>
          <a:lstStyle/>
          <a:p>
            <a:endParaRPr lang="en-US" sz="2400">
              <a:solidFill>
                <a:srgbClr val="FFFFFF"/>
              </a:solidFill>
            </a:endParaRPr>
          </a:p>
        </p:txBody>
      </p:sp>
      <p:sp>
        <p:nvSpPr>
          <p:cNvPr id="17414" name="Text Box 6"/>
          <p:cNvSpPr txBox="1">
            <a:spLocks noChangeArrowheads="1"/>
          </p:cNvSpPr>
          <p:nvPr/>
        </p:nvSpPr>
        <p:spPr bwMode="auto">
          <a:xfrm>
            <a:off x="4152970" y="1409700"/>
            <a:ext cx="1225015" cy="380873"/>
          </a:xfrm>
          <a:prstGeom prst="rect">
            <a:avLst/>
          </a:prstGeom>
          <a:noFill/>
          <a:ln w="9525">
            <a:noFill/>
            <a:miter lim="800000"/>
            <a:headEnd/>
            <a:tailEnd/>
          </a:ln>
        </p:spPr>
        <p:txBody>
          <a:bodyPr wrap="none">
            <a:spAutoFit/>
          </a:bodyPr>
          <a:lstStyle/>
          <a:p>
            <a:pPr algn="ctr"/>
            <a:r>
              <a:rPr lang="en-US" sz="1875" i="1">
                <a:solidFill>
                  <a:srgbClr val="FFFFFF"/>
                </a:solidFill>
              </a:rPr>
              <a:t>Infiltration</a:t>
            </a:r>
          </a:p>
        </p:txBody>
      </p:sp>
      <p:sp>
        <p:nvSpPr>
          <p:cNvPr id="17416" name="Text Box 8"/>
          <p:cNvSpPr txBox="1">
            <a:spLocks noChangeArrowheads="1"/>
          </p:cNvSpPr>
          <p:nvPr/>
        </p:nvSpPr>
        <p:spPr bwMode="auto">
          <a:xfrm>
            <a:off x="2417515" y="1869282"/>
            <a:ext cx="1290738" cy="380873"/>
          </a:xfrm>
          <a:prstGeom prst="rect">
            <a:avLst/>
          </a:prstGeom>
          <a:noFill/>
          <a:ln w="9525">
            <a:noFill/>
            <a:miter lim="800000"/>
            <a:headEnd/>
            <a:tailEnd/>
          </a:ln>
        </p:spPr>
        <p:txBody>
          <a:bodyPr wrap="none">
            <a:spAutoFit/>
          </a:bodyPr>
          <a:lstStyle/>
          <a:p>
            <a:pPr algn="ctr"/>
            <a:r>
              <a:rPr lang="en-US" sz="1875" i="1" dirty="0">
                <a:solidFill>
                  <a:srgbClr val="FFFFFF"/>
                </a:solidFill>
              </a:rPr>
              <a:t>Increasing</a:t>
            </a:r>
          </a:p>
        </p:txBody>
      </p:sp>
      <p:sp>
        <p:nvSpPr>
          <p:cNvPr id="17417" name="Line 9"/>
          <p:cNvSpPr>
            <a:spLocks noChangeShapeType="1"/>
          </p:cNvSpPr>
          <p:nvPr/>
        </p:nvSpPr>
        <p:spPr bwMode="auto">
          <a:xfrm>
            <a:off x="3846910" y="2084785"/>
            <a:ext cx="540544" cy="0"/>
          </a:xfrm>
          <a:prstGeom prst="line">
            <a:avLst/>
          </a:prstGeom>
          <a:noFill/>
          <a:ln w="38100">
            <a:solidFill>
              <a:schemeClr val="bg1"/>
            </a:solidFill>
            <a:round/>
            <a:headEnd/>
            <a:tailEnd type="triangle" w="med" len="med"/>
          </a:ln>
        </p:spPr>
        <p:txBody>
          <a:bodyPr wrap="none"/>
          <a:lstStyle/>
          <a:p>
            <a:endParaRPr lang="en-US" sz="2400">
              <a:solidFill>
                <a:srgbClr val="FFFFFF"/>
              </a:solidFill>
            </a:endParaRPr>
          </a:p>
        </p:txBody>
      </p:sp>
      <p:sp>
        <p:nvSpPr>
          <p:cNvPr id="17418" name="Freeform 10"/>
          <p:cNvSpPr>
            <a:spLocks/>
          </p:cNvSpPr>
          <p:nvPr/>
        </p:nvSpPr>
        <p:spPr bwMode="auto">
          <a:xfrm>
            <a:off x="4576763" y="2246710"/>
            <a:ext cx="809625" cy="1406128"/>
          </a:xfrm>
          <a:custGeom>
            <a:avLst/>
            <a:gdLst>
              <a:gd name="T0" fmla="*/ 1079500 w 680"/>
              <a:gd name="T1" fmla="*/ 0 h 1429"/>
              <a:gd name="T2" fmla="*/ 900113 w 680"/>
              <a:gd name="T3" fmla="*/ 149567 h 1429"/>
              <a:gd name="T4" fmla="*/ 647700 w 680"/>
              <a:gd name="T5" fmla="*/ 447389 h 1429"/>
              <a:gd name="T6" fmla="*/ 179387 w 680"/>
              <a:gd name="T7" fmla="*/ 1309368 h 1429"/>
              <a:gd name="T8" fmla="*/ 0 w 680"/>
              <a:gd name="T9" fmla="*/ 1874837 h 1429"/>
              <a:gd name="T10" fmla="*/ 0 60000 65536"/>
              <a:gd name="T11" fmla="*/ 0 60000 65536"/>
              <a:gd name="T12" fmla="*/ 0 60000 65536"/>
              <a:gd name="T13" fmla="*/ 0 60000 65536"/>
              <a:gd name="T14" fmla="*/ 0 60000 65536"/>
              <a:gd name="T15" fmla="*/ 0 w 680"/>
              <a:gd name="T16" fmla="*/ 0 h 1429"/>
              <a:gd name="T17" fmla="*/ 680 w 680"/>
              <a:gd name="T18" fmla="*/ 1429 h 1429"/>
            </a:gdLst>
            <a:ahLst/>
            <a:cxnLst>
              <a:cxn ang="T10">
                <a:pos x="T0" y="T1"/>
              </a:cxn>
              <a:cxn ang="T11">
                <a:pos x="T2" y="T3"/>
              </a:cxn>
              <a:cxn ang="T12">
                <a:pos x="T4" y="T5"/>
              </a:cxn>
              <a:cxn ang="T13">
                <a:pos x="T6" y="T7"/>
              </a:cxn>
              <a:cxn ang="T14">
                <a:pos x="T8" y="T9"/>
              </a:cxn>
            </a:cxnLst>
            <a:rect l="T15" t="T16" r="T17" b="T18"/>
            <a:pathLst>
              <a:path w="680" h="1429">
                <a:moveTo>
                  <a:pt x="680" y="0"/>
                </a:moveTo>
                <a:cubicBezTo>
                  <a:pt x="646" y="28"/>
                  <a:pt x="612" y="57"/>
                  <a:pt x="567" y="114"/>
                </a:cubicBezTo>
                <a:cubicBezTo>
                  <a:pt x="522" y="171"/>
                  <a:pt x="484" y="194"/>
                  <a:pt x="408" y="341"/>
                </a:cubicBezTo>
                <a:cubicBezTo>
                  <a:pt x="332" y="488"/>
                  <a:pt x="181" y="817"/>
                  <a:pt x="113" y="998"/>
                </a:cubicBezTo>
                <a:cubicBezTo>
                  <a:pt x="45" y="1179"/>
                  <a:pt x="19" y="1357"/>
                  <a:pt x="0" y="1429"/>
                </a:cubicBezTo>
              </a:path>
            </a:pathLst>
          </a:custGeom>
          <a:noFill/>
          <a:ln w="38100">
            <a:solidFill>
              <a:schemeClr val="bg1"/>
            </a:solidFill>
            <a:round/>
            <a:headEnd/>
            <a:tailEnd/>
          </a:ln>
        </p:spPr>
        <p:txBody>
          <a:bodyPr wrap="none"/>
          <a:lstStyle/>
          <a:p>
            <a:endParaRPr lang="en-US" sz="2400">
              <a:solidFill>
                <a:srgbClr val="FFFFFF"/>
              </a:solidFill>
            </a:endParaRPr>
          </a:p>
        </p:txBody>
      </p:sp>
      <p:sp>
        <p:nvSpPr>
          <p:cNvPr id="17419" name="Line 11"/>
          <p:cNvSpPr>
            <a:spLocks noChangeShapeType="1"/>
          </p:cNvSpPr>
          <p:nvPr/>
        </p:nvSpPr>
        <p:spPr bwMode="auto">
          <a:xfrm flipH="1">
            <a:off x="3415904" y="3643313"/>
            <a:ext cx="1160859" cy="0"/>
          </a:xfrm>
          <a:prstGeom prst="line">
            <a:avLst/>
          </a:prstGeom>
          <a:noFill/>
          <a:ln w="38100">
            <a:solidFill>
              <a:schemeClr val="bg1"/>
            </a:solidFill>
            <a:round/>
            <a:headEnd/>
            <a:tailEnd/>
          </a:ln>
        </p:spPr>
        <p:txBody>
          <a:bodyPr wrap="none"/>
          <a:lstStyle/>
          <a:p>
            <a:endParaRPr lang="en-US" sz="2400">
              <a:solidFill>
                <a:srgbClr val="FFFFFF"/>
              </a:solidFill>
            </a:endParaRPr>
          </a:p>
        </p:txBody>
      </p:sp>
      <p:sp>
        <p:nvSpPr>
          <p:cNvPr id="17420" name="Line 12"/>
          <p:cNvSpPr>
            <a:spLocks noChangeShapeType="1"/>
          </p:cNvSpPr>
          <p:nvPr/>
        </p:nvSpPr>
        <p:spPr bwMode="auto">
          <a:xfrm>
            <a:off x="3415904" y="3462338"/>
            <a:ext cx="2726531" cy="0"/>
          </a:xfrm>
          <a:prstGeom prst="line">
            <a:avLst/>
          </a:prstGeom>
          <a:noFill/>
          <a:ln w="28575">
            <a:solidFill>
              <a:srgbClr val="3366FF"/>
            </a:solidFill>
            <a:prstDash val="dash"/>
            <a:round/>
            <a:headEnd/>
            <a:tailEnd/>
          </a:ln>
        </p:spPr>
        <p:txBody>
          <a:bodyPr wrap="none"/>
          <a:lstStyle/>
          <a:p>
            <a:endParaRPr lang="en-US" sz="2400">
              <a:solidFill>
                <a:srgbClr val="FFFFFF"/>
              </a:solidFill>
            </a:endParaRPr>
          </a:p>
        </p:txBody>
      </p:sp>
      <p:sp>
        <p:nvSpPr>
          <p:cNvPr id="17421" name="AutoShape 13"/>
          <p:cNvSpPr>
            <a:spLocks noChangeArrowheads="1"/>
          </p:cNvSpPr>
          <p:nvPr/>
        </p:nvSpPr>
        <p:spPr bwMode="auto">
          <a:xfrm rot="10800000">
            <a:off x="5494735" y="3769519"/>
            <a:ext cx="161925" cy="161925"/>
          </a:xfrm>
          <a:prstGeom prst="triangle">
            <a:avLst>
              <a:gd name="adj" fmla="val 50000"/>
            </a:avLst>
          </a:prstGeom>
          <a:noFill/>
          <a:ln w="38100">
            <a:solidFill>
              <a:schemeClr val="folHlink"/>
            </a:solidFill>
            <a:miter lim="800000"/>
            <a:headEnd/>
            <a:tailEnd/>
          </a:ln>
        </p:spPr>
        <p:txBody>
          <a:bodyPr wrap="none" anchor="ctr"/>
          <a:lstStyle/>
          <a:p>
            <a:endParaRPr lang="en-US" sz="2400">
              <a:solidFill>
                <a:srgbClr val="FFFFFF"/>
              </a:solidFill>
            </a:endParaRPr>
          </a:p>
        </p:txBody>
      </p:sp>
      <p:sp>
        <p:nvSpPr>
          <p:cNvPr id="17422" name="AutoShape 14"/>
          <p:cNvSpPr>
            <a:spLocks noChangeArrowheads="1"/>
          </p:cNvSpPr>
          <p:nvPr/>
        </p:nvSpPr>
        <p:spPr bwMode="auto">
          <a:xfrm rot="10800000">
            <a:off x="5484019" y="3293269"/>
            <a:ext cx="161925" cy="161925"/>
          </a:xfrm>
          <a:prstGeom prst="triangle">
            <a:avLst>
              <a:gd name="adj" fmla="val 50000"/>
            </a:avLst>
          </a:prstGeom>
          <a:noFill/>
          <a:ln w="38100">
            <a:solidFill>
              <a:schemeClr val="folHlink"/>
            </a:solidFill>
            <a:prstDash val="sysDot"/>
            <a:miter lim="800000"/>
            <a:headEnd/>
            <a:tailEnd/>
          </a:ln>
        </p:spPr>
        <p:txBody>
          <a:bodyPr wrap="none" anchor="ctr"/>
          <a:lstStyle/>
          <a:p>
            <a:endParaRPr lang="en-US" sz="2400">
              <a:solidFill>
                <a:srgbClr val="FFFFFF"/>
              </a:solidFill>
            </a:endParaRPr>
          </a:p>
        </p:txBody>
      </p:sp>
      <p:sp>
        <p:nvSpPr>
          <p:cNvPr id="17423" name="Text Box 15"/>
          <p:cNvSpPr txBox="1">
            <a:spLocks noChangeArrowheads="1"/>
          </p:cNvSpPr>
          <p:nvPr/>
        </p:nvSpPr>
        <p:spPr bwMode="auto">
          <a:xfrm>
            <a:off x="6386764" y="3246835"/>
            <a:ext cx="1263487" cy="669414"/>
          </a:xfrm>
          <a:prstGeom prst="rect">
            <a:avLst/>
          </a:prstGeom>
          <a:noFill/>
          <a:ln w="9525">
            <a:noFill/>
            <a:miter lim="800000"/>
            <a:headEnd/>
            <a:tailEnd/>
          </a:ln>
        </p:spPr>
        <p:txBody>
          <a:bodyPr wrap="none">
            <a:spAutoFit/>
          </a:bodyPr>
          <a:lstStyle/>
          <a:p>
            <a:r>
              <a:rPr lang="en-US" sz="1875" dirty="0">
                <a:solidFill>
                  <a:srgbClr val="FFFFFF"/>
                </a:solidFill>
              </a:rPr>
              <a:t>Old water</a:t>
            </a:r>
            <a:br>
              <a:rPr lang="en-US" sz="1875" dirty="0">
                <a:solidFill>
                  <a:srgbClr val="FFFFFF"/>
                </a:solidFill>
              </a:rPr>
            </a:br>
            <a:r>
              <a:rPr lang="en-US" sz="1875" dirty="0">
                <a:solidFill>
                  <a:srgbClr val="FFFFFF"/>
                </a:solidFill>
              </a:rPr>
              <a:t>table level</a:t>
            </a:r>
          </a:p>
        </p:txBody>
      </p:sp>
      <p:sp>
        <p:nvSpPr>
          <p:cNvPr id="17424" name="Line 16"/>
          <p:cNvSpPr>
            <a:spLocks noChangeShapeType="1"/>
          </p:cNvSpPr>
          <p:nvPr/>
        </p:nvSpPr>
        <p:spPr bwMode="auto">
          <a:xfrm flipH="1">
            <a:off x="6142435" y="3462338"/>
            <a:ext cx="242888" cy="0"/>
          </a:xfrm>
          <a:prstGeom prst="line">
            <a:avLst/>
          </a:prstGeom>
          <a:noFill/>
          <a:ln w="28575">
            <a:solidFill>
              <a:schemeClr val="bg1"/>
            </a:solidFill>
            <a:round/>
            <a:headEnd/>
            <a:tailEnd type="triangle" w="med" len="med"/>
          </a:ln>
        </p:spPr>
        <p:txBody>
          <a:bodyPr wrap="none"/>
          <a:lstStyle/>
          <a:p>
            <a:endParaRPr lang="en-US" sz="2400">
              <a:solidFill>
                <a:srgbClr val="FFFFFF"/>
              </a:solidFill>
            </a:endParaRPr>
          </a:p>
        </p:txBody>
      </p:sp>
      <p:sp>
        <p:nvSpPr>
          <p:cNvPr id="17428" name="Text Box 23"/>
          <p:cNvSpPr txBox="1">
            <a:spLocks noChangeArrowheads="1"/>
          </p:cNvSpPr>
          <p:nvPr/>
        </p:nvSpPr>
        <p:spPr bwMode="auto">
          <a:xfrm>
            <a:off x="1525191" y="2608660"/>
            <a:ext cx="1478290" cy="1246495"/>
          </a:xfrm>
          <a:prstGeom prst="rect">
            <a:avLst/>
          </a:prstGeom>
          <a:noFill/>
          <a:ln w="9525">
            <a:noFill/>
            <a:miter lim="800000"/>
            <a:headEnd/>
            <a:tailEnd/>
          </a:ln>
        </p:spPr>
        <p:txBody>
          <a:bodyPr wrap="none">
            <a:spAutoFit/>
          </a:bodyPr>
          <a:lstStyle/>
          <a:p>
            <a:r>
              <a:rPr lang="en-US" sz="1875">
                <a:solidFill>
                  <a:srgbClr val="FFFFFF"/>
                </a:solidFill>
              </a:rPr>
              <a:t>Water table</a:t>
            </a:r>
          </a:p>
          <a:p>
            <a:r>
              <a:rPr lang="en-US" sz="1875">
                <a:solidFill>
                  <a:srgbClr val="FFFFFF"/>
                </a:solidFill>
              </a:rPr>
              <a:t>falls faster</a:t>
            </a:r>
          </a:p>
          <a:p>
            <a:r>
              <a:rPr lang="en-US" sz="1875">
                <a:solidFill>
                  <a:srgbClr val="FFFFFF"/>
                </a:solidFill>
              </a:rPr>
              <a:t>than wetting</a:t>
            </a:r>
          </a:p>
          <a:p>
            <a:r>
              <a:rPr lang="en-US" sz="1875">
                <a:solidFill>
                  <a:srgbClr val="FFFFFF"/>
                </a:solidFill>
              </a:rPr>
              <a:t>front</a:t>
            </a:r>
          </a:p>
        </p:txBody>
      </p:sp>
      <p:sp>
        <p:nvSpPr>
          <p:cNvPr id="17429" name="Line 25"/>
          <p:cNvSpPr>
            <a:spLocks noChangeShapeType="1"/>
          </p:cNvSpPr>
          <p:nvPr/>
        </p:nvSpPr>
        <p:spPr bwMode="auto">
          <a:xfrm flipV="1">
            <a:off x="2247900" y="3638550"/>
            <a:ext cx="1133475" cy="28575"/>
          </a:xfrm>
          <a:prstGeom prst="line">
            <a:avLst/>
          </a:prstGeom>
          <a:noFill/>
          <a:ln w="15875">
            <a:solidFill>
              <a:schemeClr val="bg1"/>
            </a:solidFill>
            <a:round/>
            <a:headEnd/>
            <a:tailEnd type="triangle" w="med" len="med"/>
          </a:ln>
        </p:spPr>
        <p:txBody>
          <a:bodyPr/>
          <a:lstStyle/>
          <a:p>
            <a:endParaRPr lang="en-US" sz="2400">
              <a:solidFill>
                <a:srgbClr val="FFFFFF"/>
              </a:solidFill>
            </a:endParaRPr>
          </a:p>
        </p:txBody>
      </p:sp>
      <p:sp>
        <p:nvSpPr>
          <p:cNvPr id="17430" name="Line 26"/>
          <p:cNvSpPr>
            <a:spLocks noChangeShapeType="1"/>
          </p:cNvSpPr>
          <p:nvPr/>
        </p:nvSpPr>
        <p:spPr bwMode="auto">
          <a:xfrm>
            <a:off x="2266950" y="3667125"/>
            <a:ext cx="1104900" cy="257175"/>
          </a:xfrm>
          <a:prstGeom prst="line">
            <a:avLst/>
          </a:prstGeom>
          <a:noFill/>
          <a:ln w="15875">
            <a:solidFill>
              <a:schemeClr val="bg1"/>
            </a:solidFill>
            <a:round/>
            <a:headEnd/>
            <a:tailEnd type="triangle" w="med" len="med"/>
          </a:ln>
        </p:spPr>
        <p:txBody>
          <a:bodyPr/>
          <a:lstStyle/>
          <a:p>
            <a:endParaRPr lang="en-US" sz="2400">
              <a:solidFill>
                <a:srgbClr val="FFFFFF"/>
              </a:solidFill>
            </a:endParaRPr>
          </a:p>
        </p:txBody>
      </p:sp>
      <p:sp>
        <p:nvSpPr>
          <p:cNvPr id="23" name="TextBox 22"/>
          <p:cNvSpPr txBox="1"/>
          <p:nvPr/>
        </p:nvSpPr>
        <p:spPr>
          <a:xfrm>
            <a:off x="457201" y="1039190"/>
            <a:ext cx="4753481" cy="323165"/>
          </a:xfrm>
          <a:prstGeom prst="rect">
            <a:avLst/>
          </a:prstGeom>
          <a:noFill/>
        </p:spPr>
        <p:txBody>
          <a:bodyPr wrap="none" rtlCol="0">
            <a:spAutoFit/>
          </a:bodyPr>
          <a:lstStyle/>
          <a:p>
            <a:r>
              <a:rPr lang="en-US" sz="1500" dirty="0">
                <a:solidFill>
                  <a:srgbClr val="FFFFFF"/>
                </a:solidFill>
              </a:rPr>
              <a:t>Water Table is Below Land Surface: Water Table Falls</a:t>
            </a:r>
          </a:p>
        </p:txBody>
      </p:sp>
      <p:pic>
        <p:nvPicPr>
          <p:cNvPr id="2" name="Picture 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7950" y="3886200"/>
            <a:ext cx="666750" cy="209550"/>
          </a:xfrm>
          <a:prstGeom prst="rect">
            <a:avLst/>
          </a:prstGeom>
        </p:spPr>
      </p:pic>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400" y="3371850"/>
            <a:ext cx="114300" cy="180975"/>
          </a:xfrm>
          <a:prstGeom prst="rect">
            <a:avLst/>
          </a:prstGeom>
        </p:spPr>
      </p:pic>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7600" y="1932278"/>
            <a:ext cx="133350" cy="209550"/>
          </a:xfrm>
          <a:prstGeom prst="rect">
            <a:avLst/>
          </a:prstGeom>
        </p:spPr>
      </p:pic>
      <p:pic>
        <p:nvPicPr>
          <p:cNvPr id="5" name="Picture 4"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43350" y="2857500"/>
            <a:ext cx="438150" cy="247650"/>
          </a:xfrm>
          <a:prstGeom prst="rect">
            <a:avLst/>
          </a:prstGeom>
        </p:spPr>
      </p:pic>
      <p:sp>
        <p:nvSpPr>
          <p:cNvPr id="7" name="Title 6">
            <a:extLst>
              <a:ext uri="{FF2B5EF4-FFF2-40B4-BE49-F238E27FC236}">
                <a16:creationId xmlns:a16="http://schemas.microsoft.com/office/drawing/2014/main" id="{A661FBB5-2F06-6D4D-BCAC-D150CC428422}"/>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3738888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4"/>
          <p:cNvSpPr>
            <a:spLocks noChangeArrowheads="1"/>
          </p:cNvSpPr>
          <p:nvPr/>
        </p:nvSpPr>
        <p:spPr bwMode="auto">
          <a:xfrm>
            <a:off x="1899047" y="1815704"/>
            <a:ext cx="2700338" cy="1754981"/>
          </a:xfrm>
          <a:prstGeom prst="rect">
            <a:avLst/>
          </a:prstGeom>
          <a:noFill/>
          <a:ln w="28575">
            <a:solidFill>
              <a:srgbClr val="FFFF00"/>
            </a:solidFill>
            <a:miter lim="800000"/>
            <a:headEnd/>
            <a:tailEnd/>
          </a:ln>
        </p:spPr>
        <p:txBody>
          <a:bodyPr wrap="none" anchor="ctr"/>
          <a:lstStyle/>
          <a:p>
            <a:endParaRPr lang="en-US" sz="2400">
              <a:solidFill>
                <a:srgbClr val="FFFFFF"/>
              </a:solidFill>
            </a:endParaRPr>
          </a:p>
        </p:txBody>
      </p:sp>
      <p:sp>
        <p:nvSpPr>
          <p:cNvPr id="19460" name="Text Box 7"/>
          <p:cNvSpPr txBox="1">
            <a:spLocks noChangeArrowheads="1"/>
          </p:cNvSpPr>
          <p:nvPr/>
        </p:nvSpPr>
        <p:spPr bwMode="auto">
          <a:xfrm>
            <a:off x="2400300" y="1410891"/>
            <a:ext cx="1749197" cy="369332"/>
          </a:xfrm>
          <a:prstGeom prst="rect">
            <a:avLst/>
          </a:prstGeom>
          <a:noFill/>
          <a:ln w="9525">
            <a:noFill/>
            <a:miter lim="800000"/>
            <a:headEnd/>
            <a:tailEnd/>
          </a:ln>
        </p:spPr>
        <p:txBody>
          <a:bodyPr wrap="none">
            <a:spAutoFit/>
          </a:bodyPr>
          <a:lstStyle/>
          <a:p>
            <a:r>
              <a:rPr lang="en-US" sz="1800" dirty="0">
                <a:solidFill>
                  <a:srgbClr val="FFFFFF"/>
                </a:solidFill>
              </a:rPr>
              <a:t>Head/Elevation</a:t>
            </a:r>
          </a:p>
        </p:txBody>
      </p:sp>
      <p:sp>
        <p:nvSpPr>
          <p:cNvPr id="19461" name="Text Box 8"/>
          <p:cNvSpPr txBox="1">
            <a:spLocks noChangeArrowheads="1"/>
          </p:cNvSpPr>
          <p:nvPr/>
        </p:nvSpPr>
        <p:spPr bwMode="auto">
          <a:xfrm>
            <a:off x="2663429" y="3615929"/>
            <a:ext cx="1298753" cy="323165"/>
          </a:xfrm>
          <a:prstGeom prst="rect">
            <a:avLst/>
          </a:prstGeom>
          <a:noFill/>
          <a:ln w="9525">
            <a:noFill/>
            <a:miter lim="800000"/>
            <a:headEnd/>
            <a:tailEnd/>
          </a:ln>
        </p:spPr>
        <p:txBody>
          <a:bodyPr wrap="none">
            <a:spAutoFit/>
          </a:bodyPr>
          <a:lstStyle/>
          <a:p>
            <a:r>
              <a:rPr lang="en-US" sz="1500">
                <a:solidFill>
                  <a:srgbClr val="FFFFFF"/>
                </a:solidFill>
              </a:rPr>
              <a:t>Land surface</a:t>
            </a:r>
          </a:p>
        </p:txBody>
      </p:sp>
      <p:sp>
        <p:nvSpPr>
          <p:cNvPr id="19462" name="Text Box 9"/>
          <p:cNvSpPr txBox="1">
            <a:spLocks noChangeArrowheads="1"/>
          </p:cNvSpPr>
          <p:nvPr/>
        </p:nvSpPr>
        <p:spPr bwMode="auto">
          <a:xfrm rot="-5400000">
            <a:off x="1088931" y="3123948"/>
            <a:ext cx="1053494" cy="323165"/>
          </a:xfrm>
          <a:prstGeom prst="rect">
            <a:avLst/>
          </a:prstGeom>
          <a:noFill/>
          <a:ln w="9525">
            <a:noFill/>
            <a:miter lim="800000"/>
            <a:headEnd/>
            <a:tailEnd/>
          </a:ln>
        </p:spPr>
        <p:txBody>
          <a:bodyPr wrap="none">
            <a:spAutoFit/>
          </a:bodyPr>
          <a:lstStyle/>
          <a:p>
            <a:r>
              <a:rPr lang="en-US" sz="1500">
                <a:solidFill>
                  <a:srgbClr val="FFFFFF"/>
                </a:solidFill>
              </a:rPr>
              <a:t>Discharge</a:t>
            </a:r>
          </a:p>
        </p:txBody>
      </p:sp>
      <p:sp>
        <p:nvSpPr>
          <p:cNvPr id="19463" name="Line 10"/>
          <p:cNvSpPr>
            <a:spLocks noChangeShapeType="1"/>
          </p:cNvSpPr>
          <p:nvPr/>
        </p:nvSpPr>
        <p:spPr bwMode="auto">
          <a:xfrm>
            <a:off x="3249216" y="1815704"/>
            <a:ext cx="0" cy="1863328"/>
          </a:xfrm>
          <a:prstGeom prst="line">
            <a:avLst/>
          </a:prstGeom>
          <a:noFill/>
          <a:ln w="9525">
            <a:solidFill>
              <a:srgbClr val="FFFF00"/>
            </a:solidFill>
            <a:round/>
            <a:headEnd/>
            <a:tailEnd/>
          </a:ln>
        </p:spPr>
        <p:txBody>
          <a:bodyPr wrap="none"/>
          <a:lstStyle/>
          <a:p>
            <a:endParaRPr lang="en-US" sz="2400">
              <a:solidFill>
                <a:srgbClr val="FFFFFF"/>
              </a:solidFill>
            </a:endParaRPr>
          </a:p>
        </p:txBody>
      </p:sp>
      <p:sp>
        <p:nvSpPr>
          <p:cNvPr id="19464" name="Line 11"/>
          <p:cNvSpPr>
            <a:spLocks noChangeShapeType="1"/>
          </p:cNvSpPr>
          <p:nvPr/>
        </p:nvSpPr>
        <p:spPr bwMode="auto">
          <a:xfrm>
            <a:off x="1899047" y="2702719"/>
            <a:ext cx="2700338" cy="0"/>
          </a:xfrm>
          <a:prstGeom prst="line">
            <a:avLst/>
          </a:prstGeom>
          <a:noFill/>
          <a:ln w="9525">
            <a:solidFill>
              <a:srgbClr val="FFFF00"/>
            </a:solidFill>
            <a:round/>
            <a:headEnd/>
            <a:tailEnd/>
          </a:ln>
        </p:spPr>
        <p:txBody>
          <a:bodyPr wrap="none"/>
          <a:lstStyle/>
          <a:p>
            <a:endParaRPr lang="en-US" sz="2400">
              <a:solidFill>
                <a:srgbClr val="FFFFFF"/>
              </a:solidFill>
            </a:endParaRPr>
          </a:p>
        </p:txBody>
      </p:sp>
      <p:sp>
        <p:nvSpPr>
          <p:cNvPr id="19465" name="Text Box 12"/>
          <p:cNvSpPr txBox="1">
            <a:spLocks noChangeArrowheads="1"/>
          </p:cNvSpPr>
          <p:nvPr/>
        </p:nvSpPr>
        <p:spPr bwMode="auto">
          <a:xfrm>
            <a:off x="1385887" y="2490787"/>
            <a:ext cx="558166" cy="415498"/>
          </a:xfrm>
          <a:prstGeom prst="rect">
            <a:avLst/>
          </a:prstGeom>
          <a:noFill/>
          <a:ln w="9525">
            <a:noFill/>
            <a:miter lim="800000"/>
            <a:headEnd/>
            <a:tailEnd/>
          </a:ln>
        </p:spPr>
        <p:txBody>
          <a:bodyPr wrap="none">
            <a:spAutoFit/>
          </a:bodyPr>
          <a:lstStyle/>
          <a:p>
            <a:r>
              <a:rPr lang="en-US" sz="2100" dirty="0">
                <a:solidFill>
                  <a:srgbClr val="FFFFFF"/>
                </a:solidFill>
              </a:rPr>
              <a:t>0.0</a:t>
            </a:r>
          </a:p>
        </p:txBody>
      </p:sp>
      <p:sp>
        <p:nvSpPr>
          <p:cNvPr id="19466" name="Rectangle 14"/>
          <p:cNvSpPr>
            <a:spLocks noChangeArrowheads="1"/>
          </p:cNvSpPr>
          <p:nvPr/>
        </p:nvSpPr>
        <p:spPr bwMode="auto">
          <a:xfrm rot="-5400000">
            <a:off x="1104963" y="1936895"/>
            <a:ext cx="1021433" cy="323165"/>
          </a:xfrm>
          <a:prstGeom prst="rect">
            <a:avLst/>
          </a:prstGeom>
          <a:noFill/>
          <a:ln w="9525">
            <a:noFill/>
            <a:miter lim="800000"/>
            <a:headEnd/>
            <a:tailEnd/>
          </a:ln>
        </p:spPr>
        <p:txBody>
          <a:bodyPr wrap="none">
            <a:spAutoFit/>
          </a:bodyPr>
          <a:lstStyle/>
          <a:p>
            <a:r>
              <a:rPr lang="en-US" sz="1500">
                <a:solidFill>
                  <a:srgbClr val="FFFFFF"/>
                </a:solidFill>
              </a:rPr>
              <a:t>Recharge</a:t>
            </a:r>
          </a:p>
        </p:txBody>
      </p:sp>
      <p:sp>
        <p:nvSpPr>
          <p:cNvPr id="19467" name="Line 15"/>
          <p:cNvSpPr>
            <a:spLocks noChangeShapeType="1"/>
          </p:cNvSpPr>
          <p:nvPr/>
        </p:nvSpPr>
        <p:spPr bwMode="auto">
          <a:xfrm>
            <a:off x="1899048" y="2031206"/>
            <a:ext cx="1350169" cy="0"/>
          </a:xfrm>
          <a:prstGeom prst="line">
            <a:avLst/>
          </a:prstGeom>
          <a:noFill/>
          <a:ln w="38100">
            <a:solidFill>
              <a:schemeClr val="folHlink"/>
            </a:solidFill>
            <a:round/>
            <a:headEnd/>
            <a:tailEnd/>
          </a:ln>
        </p:spPr>
        <p:txBody>
          <a:bodyPr wrap="none"/>
          <a:lstStyle/>
          <a:p>
            <a:endParaRPr lang="en-US" sz="2400">
              <a:solidFill>
                <a:srgbClr val="FFFFFF"/>
              </a:solidFill>
            </a:endParaRPr>
          </a:p>
        </p:txBody>
      </p:sp>
      <p:sp>
        <p:nvSpPr>
          <p:cNvPr id="19468" name="Line 16"/>
          <p:cNvSpPr>
            <a:spLocks noChangeShapeType="1"/>
          </p:cNvSpPr>
          <p:nvPr/>
        </p:nvSpPr>
        <p:spPr bwMode="auto">
          <a:xfrm>
            <a:off x="3249216" y="2031207"/>
            <a:ext cx="0" cy="675085"/>
          </a:xfrm>
          <a:prstGeom prst="line">
            <a:avLst/>
          </a:prstGeom>
          <a:noFill/>
          <a:ln w="38100">
            <a:solidFill>
              <a:schemeClr val="folHlink"/>
            </a:solidFill>
            <a:round/>
            <a:headEnd/>
            <a:tailEnd/>
          </a:ln>
        </p:spPr>
        <p:txBody>
          <a:bodyPr wrap="none"/>
          <a:lstStyle/>
          <a:p>
            <a:endParaRPr lang="en-US" sz="2400">
              <a:solidFill>
                <a:srgbClr val="FFFFFF"/>
              </a:solidFill>
            </a:endParaRPr>
          </a:p>
        </p:txBody>
      </p:sp>
      <p:sp>
        <p:nvSpPr>
          <p:cNvPr id="19469" name="Line 17"/>
          <p:cNvSpPr>
            <a:spLocks noChangeShapeType="1"/>
          </p:cNvSpPr>
          <p:nvPr/>
        </p:nvSpPr>
        <p:spPr bwMode="auto">
          <a:xfrm>
            <a:off x="3249216" y="2706291"/>
            <a:ext cx="1322784" cy="864394"/>
          </a:xfrm>
          <a:prstGeom prst="line">
            <a:avLst/>
          </a:prstGeom>
          <a:noFill/>
          <a:ln w="38100">
            <a:solidFill>
              <a:schemeClr val="folHlink"/>
            </a:solidFill>
            <a:round/>
            <a:headEnd/>
            <a:tailEnd/>
          </a:ln>
        </p:spPr>
        <p:txBody>
          <a:bodyPr wrap="none"/>
          <a:lstStyle/>
          <a:p>
            <a:endParaRPr lang="en-US" sz="2400">
              <a:solidFill>
                <a:srgbClr val="FFFFFF"/>
              </a:solidFill>
            </a:endParaRPr>
          </a:p>
        </p:txBody>
      </p:sp>
      <p:sp>
        <p:nvSpPr>
          <p:cNvPr id="19470" name="Text Box 18"/>
          <p:cNvSpPr txBox="1">
            <a:spLocks noChangeArrowheads="1"/>
          </p:cNvSpPr>
          <p:nvPr/>
        </p:nvSpPr>
        <p:spPr bwMode="auto">
          <a:xfrm>
            <a:off x="3445669" y="2139554"/>
            <a:ext cx="1107996" cy="369332"/>
          </a:xfrm>
          <a:prstGeom prst="rect">
            <a:avLst/>
          </a:prstGeom>
          <a:noFill/>
          <a:ln w="9525">
            <a:noFill/>
            <a:miter lim="800000"/>
            <a:headEnd/>
            <a:tailEnd/>
          </a:ln>
        </p:spPr>
        <p:txBody>
          <a:bodyPr wrap="none">
            <a:spAutoFit/>
          </a:bodyPr>
          <a:lstStyle/>
          <a:p>
            <a:r>
              <a:rPr lang="en-US" sz="1800" dirty="0">
                <a:solidFill>
                  <a:srgbClr val="FFFFFF"/>
                </a:solidFill>
              </a:rPr>
              <a:t>Problem!</a:t>
            </a:r>
          </a:p>
        </p:txBody>
      </p:sp>
      <p:sp>
        <p:nvSpPr>
          <p:cNvPr id="19471" name="Line 19"/>
          <p:cNvSpPr>
            <a:spLocks noChangeShapeType="1"/>
          </p:cNvSpPr>
          <p:nvPr/>
        </p:nvSpPr>
        <p:spPr bwMode="auto">
          <a:xfrm flipH="1">
            <a:off x="3275410" y="2328863"/>
            <a:ext cx="189309" cy="0"/>
          </a:xfrm>
          <a:prstGeom prst="line">
            <a:avLst/>
          </a:prstGeom>
          <a:noFill/>
          <a:ln w="9525">
            <a:solidFill>
              <a:schemeClr val="bg1"/>
            </a:solidFill>
            <a:round/>
            <a:headEnd/>
            <a:tailEnd type="triangle" w="med" len="med"/>
          </a:ln>
        </p:spPr>
        <p:txBody>
          <a:bodyPr wrap="none"/>
          <a:lstStyle/>
          <a:p>
            <a:endParaRPr lang="en-US" sz="2400">
              <a:solidFill>
                <a:srgbClr val="FFFFFF"/>
              </a:solidFill>
            </a:endParaRPr>
          </a:p>
        </p:txBody>
      </p:sp>
      <p:sp>
        <p:nvSpPr>
          <p:cNvPr id="19472" name="Text Box 20"/>
          <p:cNvSpPr txBox="1">
            <a:spLocks noChangeArrowheads="1"/>
          </p:cNvSpPr>
          <p:nvPr/>
        </p:nvSpPr>
        <p:spPr bwMode="auto">
          <a:xfrm>
            <a:off x="2057400" y="4002881"/>
            <a:ext cx="2390398" cy="369332"/>
          </a:xfrm>
          <a:prstGeom prst="rect">
            <a:avLst/>
          </a:prstGeom>
          <a:noFill/>
          <a:ln w="9525">
            <a:noFill/>
            <a:miter lim="800000"/>
            <a:headEnd/>
            <a:tailEnd/>
          </a:ln>
        </p:spPr>
        <p:txBody>
          <a:bodyPr wrap="none">
            <a:spAutoFit/>
          </a:bodyPr>
          <a:lstStyle/>
          <a:p>
            <a:r>
              <a:rPr lang="en-US" sz="1800">
                <a:solidFill>
                  <a:srgbClr val="FFFFFF"/>
                </a:solidFill>
              </a:rPr>
              <a:t>No micro topography </a:t>
            </a:r>
          </a:p>
        </p:txBody>
      </p:sp>
      <p:sp>
        <p:nvSpPr>
          <p:cNvPr id="19473" name="Rectangle 21"/>
          <p:cNvSpPr>
            <a:spLocks noChangeArrowheads="1"/>
          </p:cNvSpPr>
          <p:nvPr/>
        </p:nvSpPr>
        <p:spPr bwMode="auto">
          <a:xfrm>
            <a:off x="5166122" y="1841898"/>
            <a:ext cx="2700338" cy="1754981"/>
          </a:xfrm>
          <a:prstGeom prst="rect">
            <a:avLst/>
          </a:prstGeom>
          <a:noFill/>
          <a:ln w="28575">
            <a:solidFill>
              <a:srgbClr val="FFFF00"/>
            </a:solidFill>
            <a:miter lim="800000"/>
            <a:headEnd/>
            <a:tailEnd/>
          </a:ln>
        </p:spPr>
        <p:txBody>
          <a:bodyPr wrap="none" anchor="ctr"/>
          <a:lstStyle/>
          <a:p>
            <a:endParaRPr lang="en-US" sz="2400">
              <a:solidFill>
                <a:srgbClr val="FFFFFF"/>
              </a:solidFill>
            </a:endParaRPr>
          </a:p>
        </p:txBody>
      </p:sp>
      <p:sp>
        <p:nvSpPr>
          <p:cNvPr id="19474" name="Text Box 22"/>
          <p:cNvSpPr txBox="1">
            <a:spLocks noChangeArrowheads="1"/>
          </p:cNvSpPr>
          <p:nvPr/>
        </p:nvSpPr>
        <p:spPr bwMode="auto">
          <a:xfrm>
            <a:off x="5657850" y="1437085"/>
            <a:ext cx="1749197" cy="369332"/>
          </a:xfrm>
          <a:prstGeom prst="rect">
            <a:avLst/>
          </a:prstGeom>
          <a:noFill/>
          <a:ln w="9525">
            <a:noFill/>
            <a:miter lim="800000"/>
            <a:headEnd/>
            <a:tailEnd/>
          </a:ln>
        </p:spPr>
        <p:txBody>
          <a:bodyPr wrap="none">
            <a:spAutoFit/>
          </a:bodyPr>
          <a:lstStyle/>
          <a:p>
            <a:r>
              <a:rPr lang="en-US" sz="1800" dirty="0">
                <a:solidFill>
                  <a:srgbClr val="FFFFFF"/>
                </a:solidFill>
              </a:rPr>
              <a:t>Head/Elevation</a:t>
            </a:r>
          </a:p>
        </p:txBody>
      </p:sp>
      <p:sp>
        <p:nvSpPr>
          <p:cNvPr id="19475" name="Text Box 23"/>
          <p:cNvSpPr txBox="1">
            <a:spLocks noChangeArrowheads="1"/>
          </p:cNvSpPr>
          <p:nvPr/>
        </p:nvSpPr>
        <p:spPr bwMode="auto">
          <a:xfrm>
            <a:off x="5930504" y="3642123"/>
            <a:ext cx="1298753" cy="323165"/>
          </a:xfrm>
          <a:prstGeom prst="rect">
            <a:avLst/>
          </a:prstGeom>
          <a:noFill/>
          <a:ln w="9525">
            <a:noFill/>
            <a:miter lim="800000"/>
            <a:headEnd/>
            <a:tailEnd/>
          </a:ln>
        </p:spPr>
        <p:txBody>
          <a:bodyPr wrap="none">
            <a:spAutoFit/>
          </a:bodyPr>
          <a:lstStyle/>
          <a:p>
            <a:r>
              <a:rPr lang="en-US" sz="1500">
                <a:solidFill>
                  <a:srgbClr val="FFFFFF"/>
                </a:solidFill>
              </a:rPr>
              <a:t>Land surface</a:t>
            </a:r>
          </a:p>
        </p:txBody>
      </p:sp>
      <p:sp>
        <p:nvSpPr>
          <p:cNvPr id="19476" name="Text Box 24"/>
          <p:cNvSpPr txBox="1">
            <a:spLocks noChangeArrowheads="1"/>
          </p:cNvSpPr>
          <p:nvPr/>
        </p:nvSpPr>
        <p:spPr bwMode="auto">
          <a:xfrm rot="-5400000">
            <a:off x="4356006" y="3150142"/>
            <a:ext cx="1053494" cy="323165"/>
          </a:xfrm>
          <a:prstGeom prst="rect">
            <a:avLst/>
          </a:prstGeom>
          <a:noFill/>
          <a:ln w="9525">
            <a:noFill/>
            <a:miter lim="800000"/>
            <a:headEnd/>
            <a:tailEnd/>
          </a:ln>
        </p:spPr>
        <p:txBody>
          <a:bodyPr wrap="none">
            <a:spAutoFit/>
          </a:bodyPr>
          <a:lstStyle/>
          <a:p>
            <a:r>
              <a:rPr lang="en-US" sz="1500">
                <a:solidFill>
                  <a:srgbClr val="FFFFFF"/>
                </a:solidFill>
              </a:rPr>
              <a:t>Discharge</a:t>
            </a:r>
          </a:p>
        </p:txBody>
      </p:sp>
      <p:sp>
        <p:nvSpPr>
          <p:cNvPr id="19477" name="Line 25"/>
          <p:cNvSpPr>
            <a:spLocks noChangeShapeType="1"/>
          </p:cNvSpPr>
          <p:nvPr/>
        </p:nvSpPr>
        <p:spPr bwMode="auto">
          <a:xfrm>
            <a:off x="6516291" y="1841898"/>
            <a:ext cx="0" cy="1863328"/>
          </a:xfrm>
          <a:prstGeom prst="line">
            <a:avLst/>
          </a:prstGeom>
          <a:noFill/>
          <a:ln w="9525">
            <a:solidFill>
              <a:srgbClr val="FFFF00"/>
            </a:solidFill>
            <a:round/>
            <a:headEnd/>
            <a:tailEnd/>
          </a:ln>
        </p:spPr>
        <p:txBody>
          <a:bodyPr wrap="none"/>
          <a:lstStyle/>
          <a:p>
            <a:endParaRPr lang="en-US" sz="2400">
              <a:solidFill>
                <a:srgbClr val="FFFFFF"/>
              </a:solidFill>
            </a:endParaRPr>
          </a:p>
        </p:txBody>
      </p:sp>
      <p:sp>
        <p:nvSpPr>
          <p:cNvPr id="19478" name="Line 26"/>
          <p:cNvSpPr>
            <a:spLocks noChangeShapeType="1"/>
          </p:cNvSpPr>
          <p:nvPr/>
        </p:nvSpPr>
        <p:spPr bwMode="auto">
          <a:xfrm>
            <a:off x="5166122" y="2728913"/>
            <a:ext cx="2700338" cy="0"/>
          </a:xfrm>
          <a:prstGeom prst="line">
            <a:avLst/>
          </a:prstGeom>
          <a:noFill/>
          <a:ln w="9525">
            <a:solidFill>
              <a:srgbClr val="FFFF00"/>
            </a:solidFill>
            <a:round/>
            <a:headEnd/>
            <a:tailEnd/>
          </a:ln>
        </p:spPr>
        <p:txBody>
          <a:bodyPr wrap="none"/>
          <a:lstStyle/>
          <a:p>
            <a:endParaRPr lang="en-US" sz="2400">
              <a:solidFill>
                <a:srgbClr val="FFFFFF"/>
              </a:solidFill>
            </a:endParaRPr>
          </a:p>
        </p:txBody>
      </p:sp>
      <p:sp>
        <p:nvSpPr>
          <p:cNvPr id="19479" name="Text Box 27"/>
          <p:cNvSpPr txBox="1">
            <a:spLocks noChangeArrowheads="1"/>
          </p:cNvSpPr>
          <p:nvPr/>
        </p:nvSpPr>
        <p:spPr bwMode="auto">
          <a:xfrm>
            <a:off x="4652962" y="2516981"/>
            <a:ext cx="558166" cy="415498"/>
          </a:xfrm>
          <a:prstGeom prst="rect">
            <a:avLst/>
          </a:prstGeom>
          <a:noFill/>
          <a:ln w="9525">
            <a:noFill/>
            <a:miter lim="800000"/>
            <a:headEnd/>
            <a:tailEnd/>
          </a:ln>
        </p:spPr>
        <p:txBody>
          <a:bodyPr wrap="none">
            <a:spAutoFit/>
          </a:bodyPr>
          <a:lstStyle/>
          <a:p>
            <a:r>
              <a:rPr lang="en-US" sz="2100">
                <a:solidFill>
                  <a:srgbClr val="FFFFFF"/>
                </a:solidFill>
              </a:rPr>
              <a:t>0.0</a:t>
            </a:r>
          </a:p>
        </p:txBody>
      </p:sp>
      <p:sp>
        <p:nvSpPr>
          <p:cNvPr id="19480" name="Rectangle 28"/>
          <p:cNvSpPr>
            <a:spLocks noChangeArrowheads="1"/>
          </p:cNvSpPr>
          <p:nvPr/>
        </p:nvSpPr>
        <p:spPr bwMode="auto">
          <a:xfrm rot="-5400000">
            <a:off x="4372038" y="1963089"/>
            <a:ext cx="1021433" cy="323165"/>
          </a:xfrm>
          <a:prstGeom prst="rect">
            <a:avLst/>
          </a:prstGeom>
          <a:noFill/>
          <a:ln w="9525">
            <a:noFill/>
            <a:miter lim="800000"/>
            <a:headEnd/>
            <a:tailEnd/>
          </a:ln>
        </p:spPr>
        <p:txBody>
          <a:bodyPr wrap="none">
            <a:spAutoFit/>
          </a:bodyPr>
          <a:lstStyle/>
          <a:p>
            <a:r>
              <a:rPr lang="en-US" sz="1500" dirty="0">
                <a:solidFill>
                  <a:srgbClr val="FFFFFF"/>
                </a:solidFill>
              </a:rPr>
              <a:t>Recharge</a:t>
            </a:r>
          </a:p>
        </p:txBody>
      </p:sp>
      <p:sp>
        <p:nvSpPr>
          <p:cNvPr id="19481" name="Text Box 32"/>
          <p:cNvSpPr txBox="1">
            <a:spLocks noChangeArrowheads="1"/>
          </p:cNvSpPr>
          <p:nvPr/>
        </p:nvSpPr>
        <p:spPr bwMode="auto">
          <a:xfrm>
            <a:off x="6799660" y="2165747"/>
            <a:ext cx="979755" cy="369332"/>
          </a:xfrm>
          <a:prstGeom prst="rect">
            <a:avLst/>
          </a:prstGeom>
          <a:noFill/>
          <a:ln w="9525">
            <a:noFill/>
            <a:miter lim="800000"/>
            <a:headEnd/>
            <a:tailEnd/>
          </a:ln>
        </p:spPr>
        <p:txBody>
          <a:bodyPr wrap="none">
            <a:spAutoFit/>
          </a:bodyPr>
          <a:lstStyle/>
          <a:p>
            <a:r>
              <a:rPr lang="en-US" sz="1800">
                <a:solidFill>
                  <a:srgbClr val="FFFFFF"/>
                </a:solidFill>
              </a:rPr>
              <a:t>Smooth</a:t>
            </a:r>
          </a:p>
        </p:txBody>
      </p:sp>
      <p:sp>
        <p:nvSpPr>
          <p:cNvPr id="19482" name="Text Box 34"/>
          <p:cNvSpPr txBox="1">
            <a:spLocks noChangeArrowheads="1"/>
          </p:cNvSpPr>
          <p:nvPr/>
        </p:nvSpPr>
        <p:spPr bwMode="auto">
          <a:xfrm>
            <a:off x="5231606" y="4029075"/>
            <a:ext cx="2557110" cy="369332"/>
          </a:xfrm>
          <a:prstGeom prst="rect">
            <a:avLst/>
          </a:prstGeom>
          <a:noFill/>
          <a:ln w="9525">
            <a:noFill/>
            <a:miter lim="800000"/>
            <a:headEnd/>
            <a:tailEnd/>
          </a:ln>
        </p:spPr>
        <p:txBody>
          <a:bodyPr wrap="none">
            <a:spAutoFit/>
          </a:bodyPr>
          <a:lstStyle/>
          <a:p>
            <a:r>
              <a:rPr lang="en-US" sz="1800">
                <a:solidFill>
                  <a:srgbClr val="FFFFFF"/>
                </a:solidFill>
              </a:rPr>
              <a:t>With micro topography </a:t>
            </a:r>
          </a:p>
        </p:txBody>
      </p:sp>
      <p:sp>
        <p:nvSpPr>
          <p:cNvPr id="19483" name="Freeform 35"/>
          <p:cNvSpPr>
            <a:spLocks/>
          </p:cNvSpPr>
          <p:nvPr/>
        </p:nvSpPr>
        <p:spPr bwMode="auto">
          <a:xfrm>
            <a:off x="5166122" y="1841285"/>
            <a:ext cx="2700338" cy="1729400"/>
          </a:xfrm>
          <a:custGeom>
            <a:avLst/>
            <a:gdLst>
              <a:gd name="T0" fmla="*/ 0 w 2268"/>
              <a:gd name="T1" fmla="*/ 23 h 1474"/>
              <a:gd name="T2" fmla="*/ 862 w 2268"/>
              <a:gd name="T3" fmla="*/ 23 h 1474"/>
              <a:gd name="T4" fmla="*/ 1066 w 2268"/>
              <a:gd name="T5" fmla="*/ 159 h 1474"/>
              <a:gd name="T6" fmla="*/ 1134 w 2268"/>
              <a:gd name="T7" fmla="*/ 771 h 1474"/>
              <a:gd name="T8" fmla="*/ 1179 w 2268"/>
              <a:gd name="T9" fmla="*/ 1179 h 1474"/>
              <a:gd name="T10" fmla="*/ 1497 w 2268"/>
              <a:gd name="T11" fmla="*/ 1338 h 1474"/>
              <a:gd name="T12" fmla="*/ 2268 w 2268"/>
              <a:gd name="T13" fmla="*/ 1474 h 1474"/>
              <a:gd name="T14" fmla="*/ 0 60000 65536"/>
              <a:gd name="T15" fmla="*/ 0 60000 65536"/>
              <a:gd name="T16" fmla="*/ 0 60000 65536"/>
              <a:gd name="T17" fmla="*/ 0 60000 65536"/>
              <a:gd name="T18" fmla="*/ 0 60000 65536"/>
              <a:gd name="T19" fmla="*/ 0 60000 65536"/>
              <a:gd name="T20" fmla="*/ 0 60000 65536"/>
              <a:gd name="T21" fmla="*/ 0 w 2268"/>
              <a:gd name="T22" fmla="*/ 0 h 1474"/>
              <a:gd name="T23" fmla="*/ 2268 w 2268"/>
              <a:gd name="T24" fmla="*/ 1474 h 1474"/>
              <a:gd name="connsiteX0" fmla="*/ 0 w 10000"/>
              <a:gd name="connsiteY0" fmla="*/ 29 h 9873"/>
              <a:gd name="connsiteX1" fmla="*/ 3801 w 10000"/>
              <a:gd name="connsiteY1" fmla="*/ 208 h 9873"/>
              <a:gd name="connsiteX2" fmla="*/ 4700 w 10000"/>
              <a:gd name="connsiteY2" fmla="*/ 952 h 9873"/>
              <a:gd name="connsiteX3" fmla="*/ 5000 w 10000"/>
              <a:gd name="connsiteY3" fmla="*/ 5104 h 9873"/>
              <a:gd name="connsiteX4" fmla="*/ 5198 w 10000"/>
              <a:gd name="connsiteY4" fmla="*/ 7872 h 9873"/>
              <a:gd name="connsiteX5" fmla="*/ 6601 w 10000"/>
              <a:gd name="connsiteY5" fmla="*/ 8950 h 9873"/>
              <a:gd name="connsiteX6" fmla="*/ 10000 w 10000"/>
              <a:gd name="connsiteY6" fmla="*/ 9873 h 9873"/>
              <a:gd name="connsiteX0" fmla="*/ 0 w 10000"/>
              <a:gd name="connsiteY0" fmla="*/ 39 h 10010"/>
              <a:gd name="connsiteX1" fmla="*/ 3801 w 10000"/>
              <a:gd name="connsiteY1" fmla="*/ 221 h 10010"/>
              <a:gd name="connsiteX2" fmla="*/ 4778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9 h 10010"/>
              <a:gd name="connsiteX1" fmla="*/ 3801 w 10000"/>
              <a:gd name="connsiteY1" fmla="*/ 221 h 10010"/>
              <a:gd name="connsiteX2" fmla="*/ 4817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9 h 9980"/>
              <a:gd name="connsiteX1" fmla="*/ 3491 w 10000"/>
              <a:gd name="connsiteY1" fmla="*/ 674 h 9980"/>
              <a:gd name="connsiteX2" fmla="*/ 4933 w 10000"/>
              <a:gd name="connsiteY2" fmla="*/ 1246 h 9980"/>
              <a:gd name="connsiteX3" fmla="*/ 5000 w 10000"/>
              <a:gd name="connsiteY3" fmla="*/ 5150 h 9980"/>
              <a:gd name="connsiteX4" fmla="*/ 5198 w 10000"/>
              <a:gd name="connsiteY4" fmla="*/ 7953 h 9980"/>
              <a:gd name="connsiteX5" fmla="*/ 6601 w 10000"/>
              <a:gd name="connsiteY5" fmla="*/ 9045 h 9980"/>
              <a:gd name="connsiteX6" fmla="*/ 10000 w 10000"/>
              <a:gd name="connsiteY6" fmla="*/ 9980 h 9980"/>
              <a:gd name="connsiteX0" fmla="*/ 0 w 10000"/>
              <a:gd name="connsiteY0" fmla="*/ 10 h 10001"/>
              <a:gd name="connsiteX1" fmla="*/ 3491 w 10000"/>
              <a:gd name="connsiteY1" fmla="*/ 676 h 10001"/>
              <a:gd name="connsiteX2" fmla="*/ 4778 w 10000"/>
              <a:gd name="connsiteY2" fmla="*/ 1915 h 10001"/>
              <a:gd name="connsiteX3" fmla="*/ 5000 w 10000"/>
              <a:gd name="connsiteY3" fmla="*/ 5161 h 10001"/>
              <a:gd name="connsiteX4" fmla="*/ 5198 w 10000"/>
              <a:gd name="connsiteY4" fmla="*/ 7970 h 10001"/>
              <a:gd name="connsiteX5" fmla="*/ 6601 w 10000"/>
              <a:gd name="connsiteY5" fmla="*/ 9064 h 10001"/>
              <a:gd name="connsiteX6" fmla="*/ 10000 w 10000"/>
              <a:gd name="connsiteY6" fmla="*/ 10001 h 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001">
                <a:moveTo>
                  <a:pt x="0" y="10"/>
                </a:moveTo>
                <a:cubicBezTo>
                  <a:pt x="1508" y="-72"/>
                  <a:pt x="2695" y="358"/>
                  <a:pt x="3491" y="676"/>
                </a:cubicBezTo>
                <a:cubicBezTo>
                  <a:pt x="4287" y="994"/>
                  <a:pt x="4527" y="1168"/>
                  <a:pt x="4778" y="1915"/>
                </a:cubicBezTo>
                <a:cubicBezTo>
                  <a:pt x="5030" y="2663"/>
                  <a:pt x="4930" y="4152"/>
                  <a:pt x="5000" y="5161"/>
                </a:cubicBezTo>
                <a:cubicBezTo>
                  <a:pt x="5070" y="6170"/>
                  <a:pt x="4934" y="7323"/>
                  <a:pt x="5198" y="7970"/>
                </a:cubicBezTo>
                <a:cubicBezTo>
                  <a:pt x="5463" y="8616"/>
                  <a:pt x="5802" y="8727"/>
                  <a:pt x="6601" y="9064"/>
                </a:cubicBezTo>
                <a:cubicBezTo>
                  <a:pt x="7399" y="9402"/>
                  <a:pt x="8699" y="9697"/>
                  <a:pt x="10000" y="10001"/>
                </a:cubicBezTo>
              </a:path>
            </a:pathLst>
          </a:custGeom>
          <a:noFill/>
          <a:ln w="38100">
            <a:solidFill>
              <a:schemeClr val="folHlink"/>
            </a:solidFill>
            <a:round/>
            <a:headEnd/>
            <a:tailEnd/>
          </a:ln>
        </p:spPr>
        <p:txBody>
          <a:bodyPr wrap="none"/>
          <a:lstStyle/>
          <a:p>
            <a:endParaRPr lang="en-US" sz="2400">
              <a:solidFill>
                <a:srgbClr val="FFFFFF"/>
              </a:solidFill>
            </a:endParaRPr>
          </a:p>
        </p:txBody>
      </p:sp>
      <p:sp>
        <p:nvSpPr>
          <p:cNvPr id="29" name="TextBox 28"/>
          <p:cNvSpPr txBox="1"/>
          <p:nvPr/>
        </p:nvSpPr>
        <p:spPr>
          <a:xfrm>
            <a:off x="1657351" y="1028700"/>
            <a:ext cx="6071727" cy="323165"/>
          </a:xfrm>
          <a:prstGeom prst="rect">
            <a:avLst/>
          </a:prstGeom>
          <a:noFill/>
        </p:spPr>
        <p:txBody>
          <a:bodyPr wrap="none" rtlCol="0">
            <a:spAutoFit/>
          </a:bodyPr>
          <a:lstStyle/>
          <a:p>
            <a:r>
              <a:rPr lang="en-US" sz="1500" dirty="0">
                <a:solidFill>
                  <a:srgbClr val="FFFFFF"/>
                </a:solidFill>
              </a:rPr>
              <a:t>Micro Topography Solves Infiltration/Discharge Discontinuity Problem</a:t>
            </a:r>
          </a:p>
        </p:txBody>
      </p:sp>
      <p:sp>
        <p:nvSpPr>
          <p:cNvPr id="3" name="Title 2">
            <a:extLst>
              <a:ext uri="{FF2B5EF4-FFF2-40B4-BE49-F238E27FC236}">
                <a16:creationId xmlns:a16="http://schemas.microsoft.com/office/drawing/2014/main" id="{049BFBBD-1E84-2549-B5E2-249BB8E4E56E}"/>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4094972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3"/>
          <p:cNvSpPr>
            <a:spLocks noGrp="1" noChangeArrowheads="1"/>
          </p:cNvSpPr>
          <p:nvPr>
            <p:ph type="body" sz="half" idx="1"/>
          </p:nvPr>
        </p:nvSpPr>
        <p:spPr>
          <a:xfrm>
            <a:off x="1666875" y="1114425"/>
            <a:ext cx="5781675" cy="837665"/>
          </a:xfrm>
        </p:spPr>
        <p:txBody>
          <a:bodyPr/>
          <a:lstStyle/>
          <a:p>
            <a:pPr marL="457200" indent="-457200" eaLnBrk="1" hangingPunct="1">
              <a:lnSpc>
                <a:spcPct val="80000"/>
              </a:lnSpc>
              <a:buFontTx/>
              <a:buAutoNum type="arabicPeriod" startAt="2"/>
            </a:pPr>
            <a:endParaRPr lang="en-US"/>
          </a:p>
          <a:p>
            <a:pPr marL="457200" indent="-457200" eaLnBrk="1" hangingPunct="1">
              <a:lnSpc>
                <a:spcPct val="80000"/>
              </a:lnSpc>
            </a:pPr>
            <a:endParaRPr lang="en-US"/>
          </a:p>
        </p:txBody>
      </p:sp>
      <p:pic>
        <p:nvPicPr>
          <p:cNvPr id="2" name="Picture 1" descr="gwf-fig7-1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2114" y="1747447"/>
            <a:ext cx="4679773" cy="2445398"/>
          </a:xfrm>
          <a:prstGeom prst="rect">
            <a:avLst/>
          </a:prstGeom>
          <a:solidFill>
            <a:schemeClr val="bg1"/>
          </a:solidFill>
        </p:spPr>
      </p:pic>
      <p:sp>
        <p:nvSpPr>
          <p:cNvPr id="7" name="TextBox 6"/>
          <p:cNvSpPr txBox="1"/>
          <p:nvPr/>
        </p:nvSpPr>
        <p:spPr>
          <a:xfrm>
            <a:off x="685800" y="1342178"/>
            <a:ext cx="5548442" cy="323165"/>
          </a:xfrm>
          <a:prstGeom prst="rect">
            <a:avLst/>
          </a:prstGeom>
          <a:noFill/>
        </p:spPr>
        <p:txBody>
          <a:bodyPr wrap="none" rtlCol="0">
            <a:spAutoFit/>
          </a:bodyPr>
          <a:lstStyle/>
          <a:p>
            <a:r>
              <a:rPr lang="en-US" sz="1500" dirty="0">
                <a:solidFill>
                  <a:srgbClr val="FFFFFF"/>
                </a:solidFill>
              </a:rPr>
              <a:t>Groundwater Recharge—Water Table is Close to Land Surface</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475" y="4261669"/>
            <a:ext cx="4591050" cy="666750"/>
          </a:xfrm>
          <a:prstGeom prst="rect">
            <a:avLst/>
          </a:prstGeom>
        </p:spPr>
      </p:pic>
      <p:sp>
        <p:nvSpPr>
          <p:cNvPr id="4" name="Title 3">
            <a:extLst>
              <a:ext uri="{FF2B5EF4-FFF2-40B4-BE49-F238E27FC236}">
                <a16:creationId xmlns:a16="http://schemas.microsoft.com/office/drawing/2014/main" id="{89F64127-315D-CB4F-8BC2-8471D4E0DC9E}"/>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4200688996"/>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3"/>
          <p:cNvSpPr>
            <a:spLocks noGrp="1" noChangeArrowheads="1"/>
          </p:cNvSpPr>
          <p:nvPr>
            <p:ph type="body" sz="half" idx="1"/>
          </p:nvPr>
        </p:nvSpPr>
        <p:spPr>
          <a:xfrm>
            <a:off x="1666875" y="1114425"/>
            <a:ext cx="5781675" cy="837665"/>
          </a:xfrm>
        </p:spPr>
        <p:txBody>
          <a:bodyPr/>
          <a:lstStyle/>
          <a:p>
            <a:pPr marL="457200" indent="-457200" eaLnBrk="1" hangingPunct="1">
              <a:lnSpc>
                <a:spcPct val="80000"/>
              </a:lnSpc>
              <a:buFontTx/>
              <a:buAutoNum type="arabicPeriod" startAt="2"/>
            </a:pPr>
            <a:endParaRPr lang="en-US"/>
          </a:p>
          <a:p>
            <a:pPr marL="457200" indent="-457200" eaLnBrk="1" hangingPunct="1">
              <a:lnSpc>
                <a:spcPct val="80000"/>
              </a:lnSpc>
            </a:pPr>
            <a:endParaRPr lang="en-US"/>
          </a:p>
        </p:txBody>
      </p:sp>
      <p:pic>
        <p:nvPicPr>
          <p:cNvPr id="2" name="Picture 1" descr="gwf-fig7-1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2114" y="1570469"/>
            <a:ext cx="4679773" cy="2445398"/>
          </a:xfrm>
          <a:prstGeom prst="rect">
            <a:avLst/>
          </a:prstGeom>
          <a:solidFill>
            <a:schemeClr val="bg1"/>
          </a:solidFill>
        </p:spPr>
      </p:pic>
      <p:sp>
        <p:nvSpPr>
          <p:cNvPr id="7" name="TextBox 6"/>
          <p:cNvSpPr txBox="1"/>
          <p:nvPr/>
        </p:nvSpPr>
        <p:spPr>
          <a:xfrm>
            <a:off x="685800" y="1171929"/>
            <a:ext cx="5580502" cy="323165"/>
          </a:xfrm>
          <a:prstGeom prst="rect">
            <a:avLst/>
          </a:prstGeom>
          <a:noFill/>
        </p:spPr>
        <p:txBody>
          <a:bodyPr wrap="none" rtlCol="0">
            <a:spAutoFit/>
          </a:bodyPr>
          <a:lstStyle/>
          <a:p>
            <a:r>
              <a:rPr lang="en-US" sz="1500" dirty="0">
                <a:solidFill>
                  <a:srgbClr val="FFFFFF"/>
                </a:solidFill>
              </a:rPr>
              <a:t>Groundwater Discharge—Water Table is Close to Land Surface</a:t>
            </a:r>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9213" y="4124019"/>
            <a:ext cx="6505575" cy="666750"/>
          </a:xfrm>
          <a:prstGeom prst="rect">
            <a:avLst/>
          </a:prstGeom>
        </p:spPr>
      </p:pic>
      <p:sp>
        <p:nvSpPr>
          <p:cNvPr id="5" name="Title 4">
            <a:extLst>
              <a:ext uri="{FF2B5EF4-FFF2-40B4-BE49-F238E27FC236}">
                <a16:creationId xmlns:a16="http://schemas.microsoft.com/office/drawing/2014/main" id="{0AB2281B-BE89-8044-8C51-B0E8FF116DAC}"/>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7224854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F33C3-E987-9640-B682-EB61A69533DD}"/>
              </a:ext>
            </a:extLst>
          </p:cNvPr>
          <p:cNvSpPr>
            <a:spLocks noGrp="1"/>
          </p:cNvSpPr>
          <p:nvPr>
            <p:ph type="title"/>
          </p:nvPr>
        </p:nvSpPr>
        <p:spPr/>
        <p:txBody>
          <a:bodyPr/>
          <a:lstStyle/>
          <a:p>
            <a:r>
              <a:rPr lang="en-US" dirty="0"/>
              <a:t>Advance Stress Packages</a:t>
            </a:r>
          </a:p>
        </p:txBody>
      </p:sp>
      <p:sp>
        <p:nvSpPr>
          <p:cNvPr id="3" name="Content Placeholder 2">
            <a:extLst>
              <a:ext uri="{FF2B5EF4-FFF2-40B4-BE49-F238E27FC236}">
                <a16:creationId xmlns:a16="http://schemas.microsoft.com/office/drawing/2014/main" id="{0DE0219F-F398-6F46-ABA0-2F2E0520BE0E}"/>
              </a:ext>
            </a:extLst>
          </p:cNvPr>
          <p:cNvSpPr>
            <a:spLocks noGrp="1"/>
          </p:cNvSpPr>
          <p:nvPr>
            <p:ph idx="1"/>
          </p:nvPr>
        </p:nvSpPr>
        <p:spPr>
          <a:xfrm>
            <a:off x="457200" y="1258491"/>
            <a:ext cx="8229600" cy="2499659"/>
          </a:xfrm>
        </p:spPr>
        <p:txBody>
          <a:bodyPr/>
          <a:lstStyle/>
          <a:p>
            <a:r>
              <a:rPr lang="en-US" dirty="0"/>
              <a:t>Multi-aquifer well</a:t>
            </a:r>
          </a:p>
          <a:p>
            <a:r>
              <a:rPr lang="en-US" dirty="0"/>
              <a:t>Unsaturated Zone Flow</a:t>
            </a:r>
          </a:p>
          <a:p>
            <a:r>
              <a:rPr lang="en-US" dirty="0"/>
              <a:t>Streamflow Routing</a:t>
            </a:r>
          </a:p>
          <a:p>
            <a:r>
              <a:rPr lang="en-US" dirty="0"/>
              <a:t>Lake</a:t>
            </a:r>
          </a:p>
          <a:p>
            <a:r>
              <a:rPr lang="en-US" dirty="0"/>
              <a:t>Mover</a:t>
            </a:r>
          </a:p>
        </p:txBody>
      </p:sp>
    </p:spTree>
    <p:extLst>
      <p:ext uri="{BB962C8B-B14F-4D97-AF65-F5344CB8AC3E}">
        <p14:creationId xmlns:p14="http://schemas.microsoft.com/office/powerpoint/2010/main" val="2782976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640356"/>
            <a:ext cx="2004557" cy="202882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780" y="1640356"/>
            <a:ext cx="1986698" cy="2099152"/>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8197"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59046" y="1640356"/>
            <a:ext cx="1933071" cy="1759149"/>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TextBox 1"/>
          <p:cNvSpPr txBox="1"/>
          <p:nvPr/>
        </p:nvSpPr>
        <p:spPr>
          <a:xfrm>
            <a:off x="1748775" y="1244676"/>
            <a:ext cx="1297150" cy="323165"/>
          </a:xfrm>
          <a:prstGeom prst="rect">
            <a:avLst/>
          </a:prstGeom>
          <a:noFill/>
        </p:spPr>
        <p:txBody>
          <a:bodyPr wrap="none" rtlCol="0">
            <a:spAutoFit/>
          </a:bodyPr>
          <a:lstStyle/>
          <a:p>
            <a:r>
              <a:rPr lang="en-US" sz="1500" dirty="0">
                <a:solidFill>
                  <a:srgbClr val="FFFFFF"/>
                </a:solidFill>
              </a:rPr>
              <a:t>UZF model 1</a:t>
            </a:r>
          </a:p>
        </p:txBody>
      </p:sp>
      <p:sp>
        <p:nvSpPr>
          <p:cNvPr id="10" name="TextBox 9"/>
          <p:cNvSpPr txBox="1"/>
          <p:nvPr/>
        </p:nvSpPr>
        <p:spPr>
          <a:xfrm>
            <a:off x="3900478" y="1244676"/>
            <a:ext cx="1297150" cy="323165"/>
          </a:xfrm>
          <a:prstGeom prst="rect">
            <a:avLst/>
          </a:prstGeom>
          <a:noFill/>
        </p:spPr>
        <p:txBody>
          <a:bodyPr wrap="none" rtlCol="0">
            <a:spAutoFit/>
          </a:bodyPr>
          <a:lstStyle/>
          <a:p>
            <a:r>
              <a:rPr lang="en-US" sz="1500" dirty="0">
                <a:solidFill>
                  <a:srgbClr val="FFFFFF"/>
                </a:solidFill>
              </a:rPr>
              <a:t>UZF model 2</a:t>
            </a:r>
          </a:p>
        </p:txBody>
      </p:sp>
      <p:sp>
        <p:nvSpPr>
          <p:cNvPr id="11" name="TextBox 10"/>
          <p:cNvSpPr txBox="1"/>
          <p:nvPr/>
        </p:nvSpPr>
        <p:spPr>
          <a:xfrm>
            <a:off x="6035026" y="1244676"/>
            <a:ext cx="1297150" cy="323165"/>
          </a:xfrm>
          <a:prstGeom prst="rect">
            <a:avLst/>
          </a:prstGeom>
          <a:noFill/>
        </p:spPr>
        <p:txBody>
          <a:bodyPr wrap="none" rtlCol="0">
            <a:spAutoFit/>
          </a:bodyPr>
          <a:lstStyle/>
          <a:p>
            <a:r>
              <a:rPr lang="en-US" sz="1500" dirty="0">
                <a:solidFill>
                  <a:srgbClr val="FFFFFF"/>
                </a:solidFill>
              </a:rPr>
              <a:t>UZF model 3</a:t>
            </a:r>
          </a:p>
        </p:txBody>
      </p:sp>
      <p:sp>
        <p:nvSpPr>
          <p:cNvPr id="12" name="TextBox 11"/>
          <p:cNvSpPr txBox="1"/>
          <p:nvPr/>
        </p:nvSpPr>
        <p:spPr>
          <a:xfrm>
            <a:off x="1598869" y="3717466"/>
            <a:ext cx="1598515" cy="323165"/>
          </a:xfrm>
          <a:prstGeom prst="rect">
            <a:avLst/>
          </a:prstGeom>
          <a:noFill/>
        </p:spPr>
        <p:txBody>
          <a:bodyPr wrap="none" rtlCol="0">
            <a:spAutoFit/>
          </a:bodyPr>
          <a:lstStyle/>
          <a:p>
            <a:r>
              <a:rPr lang="en-US" sz="1500" dirty="0">
                <a:solidFill>
                  <a:srgbClr val="FFFFFF"/>
                </a:solidFill>
              </a:rPr>
              <a:t>Stream seepage</a:t>
            </a:r>
          </a:p>
        </p:txBody>
      </p:sp>
      <p:sp>
        <p:nvSpPr>
          <p:cNvPr id="13" name="TextBox 12"/>
          <p:cNvSpPr txBox="1"/>
          <p:nvPr/>
        </p:nvSpPr>
        <p:spPr>
          <a:xfrm>
            <a:off x="3932367" y="3717466"/>
            <a:ext cx="1234633" cy="323165"/>
          </a:xfrm>
          <a:prstGeom prst="rect">
            <a:avLst/>
          </a:prstGeom>
          <a:noFill/>
        </p:spPr>
        <p:txBody>
          <a:bodyPr wrap="none" rtlCol="0">
            <a:spAutoFit/>
          </a:bodyPr>
          <a:lstStyle/>
          <a:p>
            <a:r>
              <a:rPr lang="en-US" sz="1500" dirty="0">
                <a:solidFill>
                  <a:srgbClr val="FFFFFF"/>
                </a:solidFill>
              </a:rPr>
              <a:t>Ponds/lakes</a:t>
            </a:r>
          </a:p>
        </p:txBody>
      </p:sp>
      <p:sp>
        <p:nvSpPr>
          <p:cNvPr id="14" name="TextBox 13"/>
          <p:cNvSpPr txBox="1"/>
          <p:nvPr/>
        </p:nvSpPr>
        <p:spPr>
          <a:xfrm>
            <a:off x="5938564" y="3717466"/>
            <a:ext cx="1492716" cy="323165"/>
          </a:xfrm>
          <a:prstGeom prst="rect">
            <a:avLst/>
          </a:prstGeom>
          <a:noFill/>
        </p:spPr>
        <p:txBody>
          <a:bodyPr wrap="none" rtlCol="0">
            <a:spAutoFit/>
          </a:bodyPr>
          <a:lstStyle/>
          <a:p>
            <a:r>
              <a:rPr lang="en-US" sz="1500" dirty="0">
                <a:solidFill>
                  <a:srgbClr val="FFFFFF"/>
                </a:solidFill>
              </a:rPr>
              <a:t>Mountain slope</a:t>
            </a:r>
          </a:p>
        </p:txBody>
      </p:sp>
      <p:sp>
        <p:nvSpPr>
          <p:cNvPr id="4" name="Title 3">
            <a:extLst>
              <a:ext uri="{FF2B5EF4-FFF2-40B4-BE49-F238E27FC236}">
                <a16:creationId xmlns:a16="http://schemas.microsoft.com/office/drawing/2014/main" id="{F5E152C0-CF9C-174A-B2B6-54D923A44E1D}"/>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310198981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4CFE78C-8030-7243-A827-EB619D2F83E7}"/>
              </a:ext>
            </a:extLst>
          </p:cNvPr>
          <p:cNvGrpSpPr/>
          <p:nvPr/>
        </p:nvGrpSpPr>
        <p:grpSpPr>
          <a:xfrm>
            <a:off x="1481852" y="1407150"/>
            <a:ext cx="6180297" cy="3076460"/>
            <a:chOff x="1404851" y="990121"/>
            <a:chExt cx="6180297" cy="3076460"/>
          </a:xfrm>
        </p:grpSpPr>
        <p:sp>
          <p:nvSpPr>
            <p:cNvPr id="6" name="TextBox 5"/>
            <p:cNvSpPr txBox="1"/>
            <p:nvPr/>
          </p:nvSpPr>
          <p:spPr>
            <a:xfrm>
              <a:off x="5168652" y="1165313"/>
              <a:ext cx="1800301" cy="369332"/>
            </a:xfrm>
            <a:prstGeom prst="rect">
              <a:avLst/>
            </a:prstGeom>
            <a:noFill/>
          </p:spPr>
          <p:txBody>
            <a:bodyPr wrap="none" rtlCol="0">
              <a:spAutoFit/>
            </a:bodyPr>
            <a:lstStyle/>
            <a:p>
              <a:r>
                <a:rPr lang="en-US" sz="1800" dirty="0">
                  <a:solidFill>
                    <a:srgbClr val="FFFFFF"/>
                  </a:solidFill>
                  <a:latin typeface="Tekton Pro" pitchFamily="34" charset="0"/>
                </a:rPr>
                <a:t>Coarse GWF grid </a:t>
              </a:r>
            </a:p>
          </p:txBody>
        </p:sp>
        <p:sp>
          <p:nvSpPr>
            <p:cNvPr id="7" name="TextBox 6"/>
            <p:cNvSpPr txBox="1"/>
            <p:nvPr/>
          </p:nvSpPr>
          <p:spPr>
            <a:xfrm>
              <a:off x="4944817" y="3143251"/>
              <a:ext cx="2507543" cy="923330"/>
            </a:xfrm>
            <a:prstGeom prst="rect">
              <a:avLst/>
            </a:prstGeom>
            <a:noFill/>
          </p:spPr>
          <p:txBody>
            <a:bodyPr wrap="square" rtlCol="0">
              <a:spAutoFit/>
            </a:bodyPr>
            <a:lstStyle/>
            <a:p>
              <a:r>
                <a:rPr lang="en-US" sz="1800" dirty="0">
                  <a:solidFill>
                    <a:srgbClr val="FFFFFF"/>
                  </a:solidFill>
                  <a:latin typeface="Tekton Pro" pitchFamily="34" charset="0"/>
                </a:rPr>
                <a:t>UZF cells corresponding to different land use types</a:t>
              </a:r>
            </a:p>
          </p:txBody>
        </p:sp>
        <p:pic>
          <p:nvPicPr>
            <p:cNvPr id="3" name="Picture 2"/>
            <p:cNvPicPr>
              <a:picLocks noChangeAspect="1"/>
            </p:cNvPicPr>
            <p:nvPr/>
          </p:nvPicPr>
          <p:blipFill rotWithShape="1">
            <a:blip r:embed="rId2"/>
            <a:srcRect l="5382" t="15877" r="2527" b="19736"/>
            <a:stretch/>
          </p:blipFill>
          <p:spPr>
            <a:xfrm>
              <a:off x="1404851" y="990121"/>
              <a:ext cx="3217026" cy="2911533"/>
            </a:xfrm>
            <a:prstGeom prst="rect">
              <a:avLst/>
            </a:prstGeom>
          </p:spPr>
        </p:pic>
        <p:cxnSp>
          <p:nvCxnSpPr>
            <p:cNvPr id="10" name="Straight Arrow Connector 9"/>
            <p:cNvCxnSpPr>
              <a:stCxn id="6" idx="1"/>
            </p:cNvCxnSpPr>
            <p:nvPr/>
          </p:nvCxnSpPr>
          <p:spPr bwMode="auto">
            <a:xfrm flipH="1">
              <a:off x="3992188" y="1349979"/>
              <a:ext cx="1176464" cy="352053"/>
            </a:xfrm>
            <a:prstGeom prst="straightConnector1">
              <a:avLst/>
            </a:prstGeom>
            <a:noFill/>
            <a:ln w="28575" cap="flat" cmpd="sng" algn="ctr">
              <a:solidFill>
                <a:schemeClr val="bg1"/>
              </a:solidFill>
              <a:prstDash val="solid"/>
              <a:round/>
              <a:headEnd type="none" w="med" len="med"/>
              <a:tailEnd type="triangle"/>
            </a:ln>
            <a:effectLst/>
          </p:spPr>
        </p:cxnSp>
        <p:cxnSp>
          <p:nvCxnSpPr>
            <p:cNvPr id="12" name="Straight Arrow Connector 11"/>
            <p:cNvCxnSpPr/>
            <p:nvPr/>
          </p:nvCxnSpPr>
          <p:spPr bwMode="auto">
            <a:xfrm flipH="1" flipV="1">
              <a:off x="3125585" y="2160823"/>
              <a:ext cx="1952019" cy="130553"/>
            </a:xfrm>
            <a:prstGeom prst="straightConnector1">
              <a:avLst/>
            </a:prstGeom>
            <a:noFill/>
            <a:ln w="28575" cap="flat" cmpd="sng" algn="ctr">
              <a:solidFill>
                <a:schemeClr val="bg1"/>
              </a:solidFill>
              <a:prstDash val="solid"/>
              <a:round/>
              <a:headEnd type="none" w="med" len="med"/>
              <a:tailEnd type="triangle"/>
            </a:ln>
            <a:effectLst/>
          </p:spPr>
        </p:cxnSp>
        <p:sp>
          <p:nvSpPr>
            <p:cNvPr id="13" name="Rectangle 12"/>
            <p:cNvSpPr/>
            <p:nvPr/>
          </p:nvSpPr>
          <p:spPr bwMode="auto">
            <a:xfrm>
              <a:off x="2286001" y="1850271"/>
              <a:ext cx="800100" cy="751957"/>
            </a:xfrm>
            <a:prstGeom prst="rect">
              <a:avLst/>
            </a:prstGeom>
            <a:noFill/>
            <a:ln w="50800" cap="flat" cmpd="sng" algn="ctr">
              <a:solidFill>
                <a:srgbClr val="FFFF00"/>
              </a:solidFill>
              <a:prstDash val="sysDash"/>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eaLnBrk="1" hangingPunct="1"/>
              <a:endParaRPr lang="en-US" sz="2100">
                <a:latin typeface="Times New Roman" pitchFamily="18" charset="0"/>
              </a:endParaRPr>
            </a:p>
          </p:txBody>
        </p:sp>
        <p:sp>
          <p:nvSpPr>
            <p:cNvPr id="14" name="TextBox 13"/>
            <p:cNvSpPr txBox="1"/>
            <p:nvPr/>
          </p:nvSpPr>
          <p:spPr>
            <a:xfrm>
              <a:off x="5077605" y="2000251"/>
              <a:ext cx="2507543" cy="923330"/>
            </a:xfrm>
            <a:prstGeom prst="rect">
              <a:avLst/>
            </a:prstGeom>
            <a:noFill/>
          </p:spPr>
          <p:txBody>
            <a:bodyPr wrap="square" rtlCol="0">
              <a:spAutoFit/>
            </a:bodyPr>
            <a:lstStyle/>
            <a:p>
              <a:r>
                <a:rPr lang="en-US" sz="1800" dirty="0">
                  <a:solidFill>
                    <a:srgbClr val="FFFFFF"/>
                  </a:solidFill>
                  <a:latin typeface="Tekton Pro" pitchFamily="34" charset="0"/>
                </a:rPr>
                <a:t>UZF cells correspond to GWF grid in areas with less data</a:t>
              </a:r>
            </a:p>
          </p:txBody>
        </p:sp>
        <p:cxnSp>
          <p:nvCxnSpPr>
            <p:cNvPr id="16" name="Straight Arrow Connector 15"/>
            <p:cNvCxnSpPr/>
            <p:nvPr/>
          </p:nvCxnSpPr>
          <p:spPr bwMode="auto">
            <a:xfrm flipH="1" flipV="1">
              <a:off x="2938549" y="3008162"/>
              <a:ext cx="1956716" cy="433739"/>
            </a:xfrm>
            <a:prstGeom prst="straightConnector1">
              <a:avLst/>
            </a:prstGeom>
            <a:noFill/>
            <a:ln w="28575" cap="flat" cmpd="sng" algn="ctr">
              <a:solidFill>
                <a:schemeClr val="bg1"/>
              </a:solidFill>
              <a:prstDash val="solid"/>
              <a:round/>
              <a:headEnd type="none" w="med" len="med"/>
              <a:tailEnd type="triangle"/>
            </a:ln>
            <a:effectLst/>
          </p:spPr>
        </p:cxnSp>
      </p:grpSp>
      <p:sp>
        <p:nvSpPr>
          <p:cNvPr id="4" name="Title 3">
            <a:extLst>
              <a:ext uri="{FF2B5EF4-FFF2-40B4-BE49-F238E27FC236}">
                <a16:creationId xmlns:a16="http://schemas.microsoft.com/office/drawing/2014/main" id="{6010D0DF-A262-E945-9DE4-516DBD77C839}"/>
              </a:ext>
            </a:extLst>
          </p:cNvPr>
          <p:cNvSpPr>
            <a:spLocks noGrp="1"/>
          </p:cNvSpPr>
          <p:nvPr>
            <p:ph type="title"/>
          </p:nvPr>
        </p:nvSpPr>
        <p:spPr/>
        <p:txBody>
          <a:bodyPr/>
          <a:lstStyle/>
          <a:p>
            <a:r>
              <a:rPr lang="en-US" dirty="0"/>
              <a:t>UZF6 Package</a:t>
            </a:r>
          </a:p>
        </p:txBody>
      </p:sp>
    </p:spTree>
    <p:extLst>
      <p:ext uri="{BB962C8B-B14F-4D97-AF65-F5344CB8AC3E}">
        <p14:creationId xmlns:p14="http://schemas.microsoft.com/office/powerpoint/2010/main" val="2857991257"/>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UZF6 Package Input</a:t>
            </a:r>
          </a:p>
        </p:txBody>
      </p:sp>
      <p:sp>
        <p:nvSpPr>
          <p:cNvPr id="7" name="Text Box 2"/>
          <p:cNvSpPr txBox="1">
            <a:spLocks noChangeArrowheads="1"/>
          </p:cNvSpPr>
          <p:nvPr/>
        </p:nvSpPr>
        <p:spPr bwMode="auto">
          <a:xfrm>
            <a:off x="457201" y="949879"/>
            <a:ext cx="6286500" cy="38318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900" dirty="0">
                <a:solidFill>
                  <a:srgbClr val="FFFF00"/>
                </a:solidFill>
                <a:latin typeface="Courier New"/>
                <a:cs typeface="Courier New"/>
              </a:rPr>
              <a:t>BEGIN OPTIONS</a:t>
            </a:r>
          </a:p>
          <a:p>
            <a:pPr eaLnBrk="1" hangingPunct="1">
              <a:defRPr/>
            </a:pPr>
            <a:r>
              <a:rPr lang="de-DE" sz="900" dirty="0">
                <a:solidFill>
                  <a:srgbClr val="FFFF00"/>
                </a:solidFill>
                <a:latin typeface="Courier New"/>
                <a:cs typeface="Courier New"/>
              </a:rPr>
              <a:t>  BOUNDNAMES</a:t>
            </a:r>
          </a:p>
          <a:p>
            <a:pPr eaLnBrk="1" hangingPunct="1">
              <a:defRPr/>
            </a:pPr>
            <a:r>
              <a:rPr lang="de-DE" sz="900" dirty="0">
                <a:solidFill>
                  <a:srgbClr val="FFFF00"/>
                </a:solidFill>
                <a:latin typeface="Courier New"/>
                <a:cs typeface="Courier New"/>
              </a:rPr>
              <a:t>  PRINT_INPUT</a:t>
            </a:r>
          </a:p>
          <a:p>
            <a:pPr eaLnBrk="1" hangingPunct="1">
              <a:defRPr/>
            </a:pPr>
            <a:r>
              <a:rPr lang="de-DE" sz="900" dirty="0">
                <a:solidFill>
                  <a:srgbClr val="FFFF00"/>
                </a:solidFill>
                <a:latin typeface="Courier New"/>
                <a:cs typeface="Courier New"/>
              </a:rPr>
              <a:t>  PRINT_FLOWS</a:t>
            </a:r>
          </a:p>
          <a:p>
            <a:pPr eaLnBrk="1" hangingPunct="1">
              <a:defRPr/>
            </a:pPr>
            <a:r>
              <a:rPr lang="de-DE" sz="900" dirty="0">
                <a:solidFill>
                  <a:srgbClr val="FFFF00"/>
                </a:solidFill>
                <a:latin typeface="Courier New"/>
                <a:cs typeface="Courier New"/>
              </a:rPr>
              <a:t>  SAVE_FLOWS</a:t>
            </a:r>
          </a:p>
          <a:p>
            <a:pPr eaLnBrk="1" hangingPunct="1">
              <a:defRPr/>
            </a:pPr>
            <a:r>
              <a:rPr lang="de-DE" sz="900" dirty="0">
                <a:solidFill>
                  <a:srgbClr val="FFFF00"/>
                </a:solidFill>
                <a:latin typeface="Courier New"/>
                <a:cs typeface="Courier New"/>
              </a:rPr>
              <a:t>  SIMULATE_ET</a:t>
            </a:r>
          </a:p>
          <a:p>
            <a:pPr eaLnBrk="1" hangingPunct="1">
              <a:defRPr/>
            </a:pPr>
            <a:r>
              <a:rPr lang="de-DE" sz="900" dirty="0">
                <a:solidFill>
                  <a:srgbClr val="FFFF00"/>
                </a:solidFill>
                <a:latin typeface="Courier New"/>
                <a:cs typeface="Courier New"/>
              </a:rPr>
              <a:t>  LINEAR_GWET</a:t>
            </a:r>
          </a:p>
          <a:p>
            <a:pPr eaLnBrk="1" hangingPunct="1">
              <a:defRPr/>
            </a:pPr>
            <a:r>
              <a:rPr lang="de-DE" sz="900" dirty="0">
                <a:solidFill>
                  <a:srgbClr val="FFFF00"/>
                </a:solidFill>
                <a:latin typeface="Courier New"/>
                <a:cs typeface="Courier New"/>
              </a:rPr>
              <a:t>  SIMULATE_GWSEEP</a:t>
            </a:r>
          </a:p>
          <a:p>
            <a:pPr eaLnBrk="1" hangingPunct="1">
              <a:defRPr/>
            </a:pPr>
            <a:r>
              <a:rPr lang="de-DE" sz="900" dirty="0">
                <a:solidFill>
                  <a:srgbClr val="FFFF00"/>
                </a:solidFill>
                <a:latin typeface="Courier New"/>
                <a:cs typeface="Courier New"/>
              </a:rPr>
              <a:t>  MOVER</a:t>
            </a:r>
          </a:p>
          <a:p>
            <a:pPr eaLnBrk="1" hangingPunct="1">
              <a:defRPr/>
            </a:pPr>
            <a:r>
              <a:rPr lang="de-DE" sz="900" dirty="0">
                <a:solidFill>
                  <a:srgbClr val="FFFF00"/>
                </a:solidFill>
                <a:latin typeface="Courier New"/>
                <a:cs typeface="Courier New"/>
              </a:rPr>
              <a:t>  OBS6 FILEIN uzfp3_lakmvr_v2_uzf.obs</a:t>
            </a:r>
          </a:p>
          <a:p>
            <a:pPr eaLnBrk="1" hangingPunct="1">
              <a:defRPr/>
            </a:pPr>
            <a:r>
              <a:rPr lang="de-DE" sz="900" dirty="0">
                <a:solidFill>
                  <a:srgbClr val="FFFF00"/>
                </a:solidFill>
                <a:latin typeface="Courier New"/>
                <a:cs typeface="Courier New"/>
              </a:rPr>
              <a:t>  BUDGET FILEOUT </a:t>
            </a:r>
            <a:r>
              <a:rPr lang="de-DE" sz="900" dirty="0" err="1">
                <a:solidFill>
                  <a:srgbClr val="FFFF00"/>
                </a:solidFill>
                <a:latin typeface="Courier New"/>
                <a:cs typeface="Courier New"/>
              </a:rPr>
              <a:t>uzf.cbc</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END OPTIONS</a:t>
            </a:r>
          </a:p>
          <a:p>
            <a:pPr eaLnBrk="1" hangingPunct="1">
              <a:defRPr/>
            </a:pP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BEGIN DIMENSIONS</a:t>
            </a:r>
          </a:p>
          <a:p>
            <a:pPr eaLnBrk="1" hangingPunct="1">
              <a:defRPr/>
            </a:pPr>
            <a:r>
              <a:rPr lang="de-DE" sz="900" dirty="0">
                <a:solidFill>
                  <a:srgbClr val="FFFF00"/>
                </a:solidFill>
                <a:latin typeface="Courier New"/>
                <a:cs typeface="Courier New"/>
              </a:rPr>
              <a:t>  NUZFCELLS  200</a:t>
            </a:r>
          </a:p>
          <a:p>
            <a:pPr eaLnBrk="1" hangingPunct="1">
              <a:defRPr/>
            </a:pPr>
            <a:r>
              <a:rPr lang="de-DE" sz="900" dirty="0">
                <a:solidFill>
                  <a:srgbClr val="FFFF00"/>
                </a:solidFill>
                <a:latin typeface="Courier New"/>
                <a:cs typeface="Courier New"/>
              </a:rPr>
              <a:t>  NTRAILWAVES  10</a:t>
            </a:r>
          </a:p>
          <a:p>
            <a:pPr eaLnBrk="1" hangingPunct="1">
              <a:defRPr/>
            </a:pPr>
            <a:r>
              <a:rPr lang="de-DE" sz="900" dirty="0">
                <a:solidFill>
                  <a:srgbClr val="FFFF00"/>
                </a:solidFill>
                <a:latin typeface="Courier New"/>
                <a:cs typeface="Courier New"/>
              </a:rPr>
              <a:t>  NWAVESETS  50</a:t>
            </a:r>
          </a:p>
          <a:p>
            <a:pPr eaLnBrk="1" hangingPunct="1">
              <a:defRPr/>
            </a:pPr>
            <a:r>
              <a:rPr lang="de-DE" sz="900" dirty="0">
                <a:solidFill>
                  <a:srgbClr val="FFFF00"/>
                </a:solidFill>
                <a:latin typeface="Courier New"/>
                <a:cs typeface="Courier New"/>
              </a:rPr>
              <a:t>END DIMENSIONS</a:t>
            </a:r>
          </a:p>
          <a:p>
            <a:pPr eaLnBrk="1" hangingPunct="1">
              <a:defRPr/>
            </a:pP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BEGIN PACKAGEDATA</a:t>
            </a:r>
          </a:p>
          <a:p>
            <a:pPr eaLnBrk="1" hangingPunct="1">
              <a:defRPr/>
            </a:pPr>
            <a:r>
              <a:rPr lang="de-DE" sz="900" dirty="0">
                <a:solidFill>
                  <a:srgbClr val="FFFF00"/>
                </a:solidFill>
                <a:latin typeface="Courier New"/>
                <a:cs typeface="Courier New"/>
              </a:rPr>
              <a:t>#  NO  CELLID   LFLG VCON SURFDEP      VKS  THTR  THTS  THTI  EPS  BOUNDANAME</a:t>
            </a:r>
          </a:p>
          <a:p>
            <a:pPr eaLnBrk="1" hangingPunct="1">
              <a:defRPr/>
            </a:pPr>
            <a:r>
              <a:rPr lang="de-DE" sz="900" dirty="0">
                <a:solidFill>
                  <a:srgbClr val="FFFF00"/>
                </a:solidFill>
                <a:latin typeface="Courier New"/>
                <a:cs typeface="Courier New"/>
              </a:rPr>
              <a:t>  	1  1  1   1    1  101     0.1 1.00E-06   0.1   0.3  0.11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  	2  1  1   2    1  102     0.1 1.00E-06   0.1   0.3  0.11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  	3  1  2   1    1  103     0.1 1.00E-06   0.2   0.3  0.21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 DELETED INPUT ---</a:t>
            </a:r>
          </a:p>
          <a:p>
            <a:pPr eaLnBrk="1" hangingPunct="1">
              <a:defRPr/>
            </a:pPr>
            <a:endParaRPr lang="de-DE" sz="900" dirty="0">
              <a:solidFill>
                <a:srgbClr val="FFFF00"/>
              </a:solidFill>
              <a:latin typeface="Courier New"/>
              <a:cs typeface="Courier New"/>
            </a:endParaRPr>
          </a:p>
        </p:txBody>
      </p:sp>
    </p:spTree>
    <p:extLst>
      <p:ext uri="{BB962C8B-B14F-4D97-AF65-F5344CB8AC3E}">
        <p14:creationId xmlns:p14="http://schemas.microsoft.com/office/powerpoint/2010/main" val="3679493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UZF6 Package Input</a:t>
            </a:r>
          </a:p>
        </p:txBody>
      </p:sp>
      <p:sp>
        <p:nvSpPr>
          <p:cNvPr id="7" name="Text Box 2"/>
          <p:cNvSpPr txBox="1">
            <a:spLocks noChangeArrowheads="1"/>
          </p:cNvSpPr>
          <p:nvPr/>
        </p:nvSpPr>
        <p:spPr bwMode="auto">
          <a:xfrm>
            <a:off x="457201" y="1144223"/>
            <a:ext cx="6286500" cy="30008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 DELETED INPUT ---</a:t>
            </a:r>
          </a:p>
          <a:p>
            <a:pPr eaLnBrk="1" hangingPunct="1">
              <a:defRPr/>
            </a:pPr>
            <a:endParaRPr lang="en-US" sz="900" dirty="0">
              <a:solidFill>
                <a:srgbClr val="FFFF00"/>
              </a:solidFill>
              <a:latin typeface="Courier New" charset="0"/>
            </a:endParaRPr>
          </a:p>
          <a:p>
            <a:pPr eaLnBrk="1" hangingPunct="1">
              <a:defRPr/>
            </a:pPr>
            <a:r>
              <a:rPr lang="de-DE" sz="900" dirty="0">
                <a:solidFill>
                  <a:srgbClr val="FFFF00"/>
                </a:solidFill>
                <a:latin typeface="Courier New"/>
                <a:cs typeface="Courier New"/>
              </a:rPr>
              <a:t>  198  2 15   4    0    0     0.1 1.00E-06   0.2   0.3  0.21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  199  2 15   5    0    0     0.1 1.00E-06   0.2   0.3  0.21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  200  2 15   6    0    0     0.1 1.00E-06   0.2   0.3  0.21  3.5  </a:t>
            </a:r>
            <a:r>
              <a:rPr lang="de-DE" sz="900" dirty="0" err="1">
                <a:solidFill>
                  <a:srgbClr val="FFFF00"/>
                </a:solidFill>
                <a:latin typeface="Courier New"/>
                <a:cs typeface="Courier New"/>
              </a:rPr>
              <a:t>uzfcells</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END PACKAGEDATA</a:t>
            </a:r>
          </a:p>
          <a:p>
            <a:pPr eaLnBrk="1" hangingPunct="1">
              <a:defRPr/>
            </a:pP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BEGIN PERIOD 1     </a:t>
            </a:r>
          </a:p>
          <a:p>
            <a:pPr eaLnBrk="1" hangingPunct="1">
              <a:defRPr/>
            </a:pPr>
            <a:r>
              <a:rPr lang="de-DE" sz="900" dirty="0">
                <a:solidFill>
                  <a:srgbClr val="FFFF00"/>
                </a:solidFill>
                <a:latin typeface="Courier New"/>
                <a:cs typeface="Courier New"/>
              </a:rPr>
              <a:t># </a:t>
            </a:r>
            <a:r>
              <a:rPr lang="de-DE" sz="900" dirty="0" err="1">
                <a:solidFill>
                  <a:srgbClr val="FFFF00"/>
                </a:solidFill>
                <a:latin typeface="Courier New"/>
                <a:cs typeface="Courier New"/>
              </a:rPr>
              <a:t>uzfid</a:t>
            </a:r>
            <a:r>
              <a:rPr lang="de-DE" sz="900" dirty="0">
                <a:solidFill>
                  <a:srgbClr val="FFFF00"/>
                </a:solidFill>
                <a:latin typeface="Courier New"/>
                <a:cs typeface="Courier New"/>
              </a:rPr>
              <a:t> </a:t>
            </a:r>
            <a:r>
              <a:rPr lang="de-DE" sz="900" dirty="0" err="1">
                <a:solidFill>
                  <a:srgbClr val="FFFF00"/>
                </a:solidFill>
                <a:latin typeface="Courier New"/>
                <a:cs typeface="Courier New"/>
              </a:rPr>
              <a:t>finf</a:t>
            </a:r>
            <a:r>
              <a:rPr lang="de-DE" sz="900" dirty="0">
                <a:solidFill>
                  <a:srgbClr val="FFFF00"/>
                </a:solidFill>
                <a:latin typeface="Courier New"/>
                <a:cs typeface="Courier New"/>
              </a:rPr>
              <a:t> </a:t>
            </a:r>
            <a:r>
              <a:rPr lang="de-DE" sz="900" dirty="0" err="1">
                <a:solidFill>
                  <a:srgbClr val="FFFF00"/>
                </a:solidFill>
                <a:latin typeface="Courier New"/>
                <a:cs typeface="Courier New"/>
              </a:rPr>
              <a:t>pet</a:t>
            </a:r>
            <a:r>
              <a:rPr lang="de-DE" sz="900" dirty="0">
                <a:solidFill>
                  <a:srgbClr val="FFFF00"/>
                </a:solidFill>
                <a:latin typeface="Courier New"/>
                <a:cs typeface="Courier New"/>
              </a:rPr>
              <a:t> </a:t>
            </a:r>
            <a:r>
              <a:rPr lang="de-DE" sz="900" dirty="0" err="1">
                <a:solidFill>
                  <a:srgbClr val="FFFF00"/>
                </a:solidFill>
                <a:latin typeface="Courier New"/>
                <a:cs typeface="Courier New"/>
              </a:rPr>
              <a:t>extdp</a:t>
            </a:r>
            <a:r>
              <a:rPr lang="de-DE" sz="900" dirty="0">
                <a:solidFill>
                  <a:srgbClr val="FFFF00"/>
                </a:solidFill>
                <a:latin typeface="Courier New"/>
                <a:cs typeface="Courier New"/>
              </a:rPr>
              <a:t> </a:t>
            </a:r>
            <a:r>
              <a:rPr lang="de-DE" sz="900" dirty="0" err="1">
                <a:solidFill>
                  <a:srgbClr val="FFFF00"/>
                </a:solidFill>
                <a:latin typeface="Courier New"/>
                <a:cs typeface="Courier New"/>
              </a:rPr>
              <a:t>extwc</a:t>
            </a:r>
            <a:r>
              <a:rPr lang="de-DE" sz="900" dirty="0">
                <a:solidFill>
                  <a:srgbClr val="FFFF00"/>
                </a:solidFill>
                <a:latin typeface="Courier New"/>
                <a:cs typeface="Courier New"/>
              </a:rPr>
              <a:t> ha </a:t>
            </a:r>
            <a:r>
              <a:rPr lang="de-DE" sz="900" dirty="0" err="1">
                <a:solidFill>
                  <a:srgbClr val="FFFF00"/>
                </a:solidFill>
                <a:latin typeface="Courier New"/>
                <a:cs typeface="Courier New"/>
              </a:rPr>
              <a:t>hroot</a:t>
            </a:r>
            <a:r>
              <a:rPr lang="de-DE" sz="900" dirty="0">
                <a:solidFill>
                  <a:srgbClr val="FFFF00"/>
                </a:solidFill>
                <a:latin typeface="Courier New"/>
                <a:cs typeface="Courier New"/>
              </a:rPr>
              <a:t> </a:t>
            </a:r>
            <a:r>
              <a:rPr lang="de-DE" sz="900" dirty="0" err="1">
                <a:solidFill>
                  <a:srgbClr val="FFFF00"/>
                </a:solidFill>
                <a:latin typeface="Courier New"/>
                <a:cs typeface="Courier New"/>
              </a:rPr>
              <a:t>rootact</a:t>
            </a:r>
            <a:endParaRPr lang="de-DE" sz="900" dirty="0">
              <a:solidFill>
                <a:srgbClr val="FFFF00"/>
              </a:solidFill>
              <a:latin typeface="Courier New"/>
              <a:cs typeface="Courier New"/>
            </a:endParaRPr>
          </a:p>
          <a:p>
            <a:pPr eaLnBrk="1" hangingPunct="1">
              <a:defRPr/>
            </a:pPr>
            <a:r>
              <a:rPr lang="de-DE" sz="900" dirty="0">
                <a:solidFill>
                  <a:srgbClr val="FFFF00"/>
                </a:solidFill>
                <a:latin typeface="Courier New"/>
                <a:cs typeface="Courier New"/>
              </a:rPr>
              <a:t>  1 3.34E-10 1.00E-08 15 0.100005 0.0 0.0 0.0</a:t>
            </a:r>
          </a:p>
          <a:p>
            <a:pPr eaLnBrk="1" hangingPunct="1">
              <a:defRPr/>
            </a:pPr>
            <a:r>
              <a:rPr lang="de-DE" sz="900" dirty="0">
                <a:solidFill>
                  <a:srgbClr val="FFFF00"/>
                </a:solidFill>
                <a:latin typeface="Courier New"/>
                <a:cs typeface="Courier New"/>
              </a:rPr>
              <a:t>  2 6.68E-10 1.00E-08 15 0.100005 0.0 0.0 0.0</a:t>
            </a:r>
          </a:p>
          <a:p>
            <a:pPr eaLnBrk="1" hangingPunct="1">
              <a:defRPr/>
            </a:pPr>
            <a:r>
              <a:rPr lang="de-DE" sz="900" dirty="0">
                <a:solidFill>
                  <a:srgbClr val="FFFF00"/>
                </a:solidFill>
                <a:latin typeface="Courier New"/>
                <a:cs typeface="Courier New"/>
              </a:rPr>
              <a:t>  3 6.68E-10 1.00E-08 15 0.20001 0.0 0.0 0.0</a:t>
            </a: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 DELETED INPUT ---</a:t>
            </a:r>
          </a:p>
          <a:p>
            <a:pPr eaLnBrk="1" hangingPunct="1">
              <a:defRPr/>
            </a:pPr>
            <a:endParaRPr lang="en-US" sz="900" dirty="0">
              <a:solidFill>
                <a:srgbClr val="FFFF00"/>
              </a:solidFill>
              <a:latin typeface="Courier New" charset="0"/>
            </a:endParaRPr>
          </a:p>
          <a:p>
            <a:pPr eaLnBrk="1" hangingPunct="1">
              <a:defRPr/>
            </a:pPr>
            <a:r>
              <a:rPr lang="nb-NO" sz="900" dirty="0">
                <a:solidFill>
                  <a:srgbClr val="FFFF00"/>
                </a:solidFill>
                <a:latin typeface="Courier New" charset="0"/>
              </a:rPr>
              <a:t>  98 2.68E-09 1.00E-08 15 0.20001 0.0 0.0 0.0</a:t>
            </a:r>
          </a:p>
          <a:p>
            <a:pPr eaLnBrk="1" hangingPunct="1">
              <a:defRPr/>
            </a:pPr>
            <a:r>
              <a:rPr lang="nb-NO" sz="900" dirty="0">
                <a:solidFill>
                  <a:srgbClr val="FFFF00"/>
                </a:solidFill>
                <a:latin typeface="Courier New" charset="0"/>
              </a:rPr>
              <a:t>  99 2.68E-09 1.00E-08 15 0.20001 0.0 0.0 0.0</a:t>
            </a:r>
          </a:p>
          <a:p>
            <a:pPr eaLnBrk="1" hangingPunct="1">
              <a:defRPr/>
            </a:pPr>
            <a:r>
              <a:rPr lang="nb-NO" sz="900" dirty="0">
                <a:solidFill>
                  <a:srgbClr val="FFFF00"/>
                </a:solidFill>
                <a:latin typeface="Courier New" charset="0"/>
              </a:rPr>
              <a:t>  100 2.68E-09 1.00E-08 15 0.20001 0.0 0.0 0.0</a:t>
            </a:r>
          </a:p>
          <a:p>
            <a:pPr eaLnBrk="1" hangingPunct="1">
              <a:defRPr/>
            </a:pPr>
            <a:r>
              <a:rPr lang="nb-NO" sz="900" dirty="0">
                <a:solidFill>
                  <a:srgbClr val="FFFF00"/>
                </a:solidFill>
                <a:latin typeface="Courier New" charset="0"/>
              </a:rPr>
              <a:t>END PERIOD </a:t>
            </a:r>
            <a:endParaRPr lang="en-US" sz="900" dirty="0">
              <a:solidFill>
                <a:srgbClr val="FFFF00"/>
              </a:solidFill>
              <a:latin typeface="Courier New" charset="0"/>
            </a:endParaRPr>
          </a:p>
          <a:p>
            <a:pPr eaLnBrk="1" hangingPunct="1">
              <a:defRPr/>
            </a:pPr>
            <a:endParaRPr lang="de-DE" sz="900" dirty="0">
              <a:solidFill>
                <a:srgbClr val="FFFF00"/>
              </a:solidFill>
              <a:latin typeface="Courier New"/>
              <a:cs typeface="Courier New"/>
            </a:endParaRPr>
          </a:p>
        </p:txBody>
      </p:sp>
    </p:spTree>
    <p:extLst>
      <p:ext uri="{BB962C8B-B14F-4D97-AF65-F5344CB8AC3E}">
        <p14:creationId xmlns:p14="http://schemas.microsoft.com/office/powerpoint/2010/main" val="35246541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UZF6 Package Output</a:t>
            </a:r>
          </a:p>
        </p:txBody>
      </p:sp>
      <p:sp>
        <p:nvSpPr>
          <p:cNvPr id="7" name="Text Box 2"/>
          <p:cNvSpPr txBox="1">
            <a:spLocks noChangeArrowheads="1"/>
          </p:cNvSpPr>
          <p:nvPr/>
        </p:nvSpPr>
        <p:spPr bwMode="auto">
          <a:xfrm>
            <a:off x="1428750" y="868920"/>
            <a:ext cx="6286500" cy="40936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788" dirty="0">
                <a:solidFill>
                  <a:srgbClr val="FFFF00"/>
                </a:solidFill>
                <a:latin typeface="Courier New"/>
                <a:cs typeface="Courier New"/>
              </a:rPr>
              <a:t> UZF_1 BUDGET FOR ENTIRE MODEL AT END OF TIME STEP   15, STRESS PERIOD  24</a:t>
            </a:r>
          </a:p>
          <a:p>
            <a:pPr eaLnBrk="1" hangingPunct="1">
              <a:defRPr/>
            </a:pPr>
            <a:r>
              <a:rPr lang="mr-IN" sz="788" dirty="0">
                <a:solidFill>
                  <a:srgbClr val="FFFF00"/>
                </a:solidFill>
                <a:latin typeface="Courier New"/>
                <a:cs typeface="Courier New"/>
              </a:rPr>
              <a:t>  ------------------------------------------------------------------------------</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CUMULATIVE UZF_1      L**3       RATES FOR THIS TIME STEP      L**3/T</a:t>
            </a:r>
          </a:p>
          <a:p>
            <a:pPr eaLnBrk="1" hangingPunct="1">
              <a:defRPr/>
            </a:pPr>
            <a:r>
              <a:rPr lang="mr-IN" sz="788" dirty="0">
                <a:solidFill>
                  <a:srgbClr val="FFFF00"/>
                </a:solidFill>
                <a:latin typeface="Courier New"/>
                <a:cs typeface="Courier New"/>
              </a:rPr>
              <a:t>     ------------------                 ------------------------</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IN:                                      IN:</a:t>
            </a:r>
          </a:p>
          <a:p>
            <a:pPr eaLnBrk="1" hangingPunct="1">
              <a:defRPr/>
            </a:pPr>
            <a:r>
              <a:rPr lang="mr-IN" sz="788" dirty="0">
                <a:solidFill>
                  <a:srgbClr val="FFFF00"/>
                </a:solidFill>
                <a:latin typeface="Courier New"/>
                <a:cs typeface="Courier New"/>
              </a:rPr>
              <a:t>           ---                                      ---</a:t>
            </a:r>
          </a:p>
          <a:p>
            <a:pPr eaLnBrk="1" hangingPunct="1">
              <a:defRPr/>
            </a:pPr>
            <a:r>
              <a:rPr lang="mr-IN" sz="788" dirty="0">
                <a:solidFill>
                  <a:srgbClr val="FFFF00"/>
                </a:solidFill>
                <a:latin typeface="Courier New"/>
                <a:cs typeface="Courier New"/>
              </a:rPr>
              <a:t>        INFILTRATION =  6044703271.2000          INFILTRATION =           7.6500</a:t>
            </a:r>
          </a:p>
          <a:p>
            <a:pPr eaLnBrk="1" hangingPunct="1">
              <a:defRPr/>
            </a:pPr>
            <a:r>
              <a:rPr lang="mr-IN" sz="788" dirty="0">
                <a:solidFill>
                  <a:srgbClr val="FFFF00"/>
                </a:solidFill>
                <a:latin typeface="Courier New"/>
                <a:cs typeface="Courier New"/>
              </a:rPr>
              <a:t>            FROM-MVR =           0.0000              FROM-MVR =           0.0000</a:t>
            </a:r>
          </a:p>
          <a:p>
            <a:pPr eaLnBrk="1" hangingPunct="1">
              <a:defRPr/>
            </a:pPr>
            <a:r>
              <a:rPr lang="mr-IN" sz="788" dirty="0">
                <a:solidFill>
                  <a:srgbClr val="FFFF00"/>
                </a:solidFill>
                <a:latin typeface="Courier New"/>
                <a:cs typeface="Courier New"/>
              </a:rPr>
              <a:t>             REJ-INF =           0.0000               REJ-INF =           0.0000</a:t>
            </a:r>
          </a:p>
          <a:p>
            <a:pPr eaLnBrk="1" hangingPunct="1">
              <a:defRPr/>
            </a:pPr>
            <a:r>
              <a:rPr lang="mr-IN" sz="788" dirty="0">
                <a:solidFill>
                  <a:srgbClr val="FFFF00"/>
                </a:solidFill>
                <a:latin typeface="Courier New"/>
                <a:cs typeface="Courier New"/>
              </a:rPr>
              <a:t>      REJ-INF-TO-MVR =           0.0000        REJ-INF-TO-MVR =           0.0000</a:t>
            </a:r>
          </a:p>
          <a:p>
            <a:pPr eaLnBrk="1" hangingPunct="1">
              <a:defRPr/>
            </a:pPr>
            <a:r>
              <a:rPr lang="mr-IN" sz="788" dirty="0">
                <a:solidFill>
                  <a:srgbClr val="FFFF00"/>
                </a:solidFill>
                <a:latin typeface="Courier New"/>
                <a:cs typeface="Courier New"/>
              </a:rPr>
              <a:t>                 GWF =           0.0000                   GWF =           0.0000</a:t>
            </a:r>
          </a:p>
          <a:p>
            <a:pPr eaLnBrk="1" hangingPunct="1">
              <a:defRPr/>
            </a:pPr>
            <a:r>
              <a:rPr lang="mr-IN" sz="788" dirty="0">
                <a:solidFill>
                  <a:srgbClr val="FFFF00"/>
                </a:solidFill>
                <a:latin typeface="Courier New"/>
                <a:cs typeface="Courier New"/>
              </a:rPr>
              <a:t>                UZET =           0.0000                  UZET =           0.0000</a:t>
            </a:r>
          </a:p>
          <a:p>
            <a:pPr eaLnBrk="1" hangingPunct="1">
              <a:defRPr/>
            </a:pPr>
            <a:r>
              <a:rPr lang="mr-IN" sz="788" dirty="0">
                <a:solidFill>
                  <a:srgbClr val="FFFF00"/>
                </a:solidFill>
                <a:latin typeface="Courier New"/>
                <a:cs typeface="Courier New"/>
              </a:rPr>
              <a:t>             STORAGE =  3703929635.3310               STORAGE =          63.3814</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TOTAL IN =  9748632906.5310              TOTAL IN =          71.0314</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OUT:                                     OUT:</a:t>
            </a:r>
          </a:p>
          <a:p>
            <a:pPr eaLnBrk="1" hangingPunct="1">
              <a:defRPr/>
            </a:pPr>
            <a:r>
              <a:rPr lang="mr-IN" sz="788" dirty="0">
                <a:solidFill>
                  <a:srgbClr val="FFFF00"/>
                </a:solidFill>
                <a:latin typeface="Courier New"/>
                <a:cs typeface="Courier New"/>
              </a:rPr>
              <a:t>          ----                                     ----</a:t>
            </a:r>
          </a:p>
          <a:p>
            <a:pPr eaLnBrk="1" hangingPunct="1">
              <a:defRPr/>
            </a:pPr>
            <a:r>
              <a:rPr lang="mr-IN" sz="788" dirty="0">
                <a:solidFill>
                  <a:srgbClr val="FFFF00"/>
                </a:solidFill>
                <a:latin typeface="Courier New"/>
                <a:cs typeface="Courier New"/>
              </a:rPr>
              <a:t>        INFILTRATION =           0.0000          INFILTRATION =           0.0000</a:t>
            </a:r>
          </a:p>
          <a:p>
            <a:pPr eaLnBrk="1" hangingPunct="1">
              <a:defRPr/>
            </a:pPr>
            <a:r>
              <a:rPr lang="mr-IN" sz="788" dirty="0">
                <a:solidFill>
                  <a:srgbClr val="FFFF00"/>
                </a:solidFill>
                <a:latin typeface="Courier New"/>
                <a:cs typeface="Courier New"/>
              </a:rPr>
              <a:t>            FROM-MVR =           0.0000              FROM-MVR =           0.0000</a:t>
            </a:r>
          </a:p>
          <a:p>
            <a:pPr eaLnBrk="1" hangingPunct="1">
              <a:defRPr/>
            </a:pPr>
            <a:r>
              <a:rPr lang="mr-IN" sz="788" dirty="0">
                <a:solidFill>
                  <a:srgbClr val="FFFF00"/>
                </a:solidFill>
                <a:latin typeface="Courier New"/>
                <a:cs typeface="Courier New"/>
              </a:rPr>
              <a:t>             REJ-INF =        1640.8837               REJ-INF =           0.0000</a:t>
            </a:r>
          </a:p>
          <a:p>
            <a:pPr eaLnBrk="1" hangingPunct="1">
              <a:defRPr/>
            </a:pPr>
            <a:r>
              <a:rPr lang="mr-IN" sz="788" dirty="0">
                <a:solidFill>
                  <a:srgbClr val="FFFF00"/>
                </a:solidFill>
                <a:latin typeface="Courier New"/>
                <a:cs typeface="Courier New"/>
              </a:rPr>
              <a:t>      REJ-INF-TO-MVR =    24978080.1659        REJ-INF-TO-MVR =       5.0001E-02</a:t>
            </a:r>
          </a:p>
          <a:p>
            <a:pPr eaLnBrk="1" hangingPunct="1">
              <a:defRPr/>
            </a:pPr>
            <a:r>
              <a:rPr lang="mr-IN" sz="788" dirty="0">
                <a:solidFill>
                  <a:srgbClr val="FFFF00"/>
                </a:solidFill>
                <a:latin typeface="Courier New"/>
                <a:cs typeface="Courier New"/>
              </a:rPr>
              <a:t>                 GWF =  2902536811.0348                   GWF =          45.0327</a:t>
            </a:r>
          </a:p>
          <a:p>
            <a:pPr eaLnBrk="1" hangingPunct="1">
              <a:defRPr/>
            </a:pPr>
            <a:r>
              <a:rPr lang="mr-IN" sz="788" dirty="0">
                <a:solidFill>
                  <a:srgbClr val="FFFF00"/>
                </a:solidFill>
                <a:latin typeface="Courier New"/>
                <a:cs typeface="Courier New"/>
              </a:rPr>
              <a:t>                UZET =  1336852282.2118                  UZET =          22.7992</a:t>
            </a:r>
          </a:p>
          <a:p>
            <a:pPr eaLnBrk="1" hangingPunct="1">
              <a:defRPr/>
            </a:pPr>
            <a:r>
              <a:rPr lang="mr-IN" sz="788" dirty="0">
                <a:solidFill>
                  <a:srgbClr val="FFFF00"/>
                </a:solidFill>
                <a:latin typeface="Courier New"/>
                <a:cs typeface="Courier New"/>
              </a:rPr>
              <a:t>             STORAGE =  5484263955.0108               STORAGE =           3.1496</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TOTAL OUT =  9748632769.3070             TOTAL OUT =          71.0314</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IN - OUT =         137.2240              IN - OUT =       1.7748E-06</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 PERCENT DISCREPANCY =           0.00     PERCENT DISCREPANCY =           0.00</a:t>
            </a:r>
            <a:endParaRPr lang="de-DE" sz="788" dirty="0">
              <a:solidFill>
                <a:srgbClr val="FFFF00"/>
              </a:solidFill>
              <a:latin typeface="Courier New"/>
              <a:cs typeface="Courier New"/>
            </a:endParaRPr>
          </a:p>
        </p:txBody>
      </p:sp>
    </p:spTree>
    <p:extLst>
      <p:ext uri="{BB962C8B-B14F-4D97-AF65-F5344CB8AC3E}">
        <p14:creationId xmlns:p14="http://schemas.microsoft.com/office/powerpoint/2010/main" val="29748033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UZF6 Package Output </a:t>
            </a:r>
            <a:r>
              <a:rPr lang="mr-IN" dirty="0"/>
              <a:t>–</a:t>
            </a:r>
            <a:r>
              <a:rPr lang="en-US" dirty="0"/>
              <a:t> cont.</a:t>
            </a:r>
          </a:p>
        </p:txBody>
      </p:sp>
      <p:sp>
        <p:nvSpPr>
          <p:cNvPr id="7" name="Text Box 2"/>
          <p:cNvSpPr txBox="1">
            <a:spLocks noChangeArrowheads="1"/>
          </p:cNvSpPr>
          <p:nvPr/>
        </p:nvSpPr>
        <p:spPr bwMode="auto">
          <a:xfrm>
            <a:off x="457201" y="1026231"/>
            <a:ext cx="8226425" cy="379334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650" dirty="0">
                <a:solidFill>
                  <a:srgbClr val="FFFF00"/>
                </a:solidFill>
                <a:latin typeface="Courier New"/>
                <a:cs typeface="Courier New"/>
              </a:rPr>
              <a:t>  UZF (UZF_1) FLOWS   PERIOD     24   STEP       15</a:t>
            </a:r>
          </a:p>
          <a:p>
            <a:pPr eaLnBrk="1" hangingPunct="1">
              <a:defRPr/>
            </a:pPr>
            <a:r>
              <a:rPr lang="mr-IN" sz="650" dirty="0">
                <a:solidFill>
                  <a:srgbClr val="FFFF00"/>
                </a:solidFill>
                <a:latin typeface="Courier New"/>
                <a:cs typeface="Courier New"/>
              </a:rPr>
              <a:t> -----------------------------------------------------------------------------------------------------------------------------------------------------------</a:t>
            </a:r>
          </a:p>
          <a:p>
            <a:pPr eaLnBrk="1" hangingPunct="1">
              <a:defRPr/>
            </a:pPr>
            <a:r>
              <a:rPr lang="mr-IN" sz="650" dirty="0">
                <a:solidFill>
                  <a:srgbClr val="FFFF00"/>
                </a:solidFill>
                <a:latin typeface="Courier New"/>
                <a:cs typeface="Courier New"/>
              </a:rPr>
              <a:t> UZF              UZF       UZF       UZF-UZF       UZF         UZF     UZF REJ-INF     UZF         UZF       UZF-UZF       UZF         UZF       PERCENT   </a:t>
            </a:r>
          </a:p>
          <a:p>
            <a:pPr eaLnBrk="1" hangingPunct="1">
              <a:defRPr/>
            </a:pPr>
            <a:r>
              <a:rPr lang="mr-IN" sz="650" dirty="0">
                <a:solidFill>
                  <a:srgbClr val="FFFF00"/>
                </a:solidFill>
                <a:latin typeface="Courier New"/>
                <a:cs typeface="Courier New"/>
              </a:rPr>
              <a:t> NAME             NO.     INFILT.     INFLOW     FROM MVR     REJ-INF     TO MVR       UZET        GWRCH      OUTFLOW     STORAGE    IN - OUT   DIFFERENCE  </a:t>
            </a:r>
          </a:p>
          <a:p>
            <a:pPr eaLnBrk="1" hangingPunct="1">
              <a:defRPr/>
            </a:pPr>
            <a:r>
              <a:rPr lang="mr-IN" sz="650" dirty="0">
                <a:solidFill>
                  <a:srgbClr val="FFFF00"/>
                </a:solidFill>
                <a:latin typeface="Courier New"/>
                <a:cs typeface="Courier New"/>
              </a:rPr>
              <a:t> -----------------------------------------------------------------------------------------------------------------------------------------------------------</a:t>
            </a:r>
          </a:p>
          <a:p>
            <a:pPr eaLnBrk="1" hangingPunct="1">
              <a:defRPr/>
            </a:pPr>
            <a:r>
              <a:rPr lang="mr-IN" sz="650" dirty="0">
                <a:solidFill>
                  <a:srgbClr val="FFFF00"/>
                </a:solidFill>
                <a:latin typeface="Courier New"/>
                <a:cs typeface="Courier New"/>
              </a:rPr>
              <a:t> UZFCELLS             1  0.2500E-01   0.000       0.000       0.000       0.000     -0.2109       0.000     -0.6988E-03  0.1866     -0.2211E-10 -0.1045E-07 </a:t>
            </a:r>
          </a:p>
          <a:p>
            <a:pPr eaLnBrk="1" hangingPunct="1">
              <a:defRPr/>
            </a:pPr>
            <a:r>
              <a:rPr lang="mr-IN" sz="650" dirty="0">
                <a:solidFill>
                  <a:srgbClr val="FFFF00"/>
                </a:solidFill>
                <a:latin typeface="Courier New"/>
                <a:cs typeface="Courier New"/>
              </a:rPr>
              <a:t> UZFCELLS             2  0.5000E-01   0.000       0.000       0.000       0.000     -0.2500       0.000     -0.6988E-03  0.2007     -0.3919E-13 -0.1563E-10 </a:t>
            </a:r>
          </a:p>
          <a:p>
            <a:pPr eaLnBrk="1" hangingPunct="1">
              <a:defRPr/>
            </a:pPr>
            <a:r>
              <a:rPr lang="mr-IN" sz="650" dirty="0">
                <a:solidFill>
                  <a:srgbClr val="FFFF00"/>
                </a:solidFill>
                <a:latin typeface="Courier New"/>
                <a:cs typeface="Courier New"/>
              </a:rPr>
              <a:t> UZFCELLS             3  0.5000E-01   0.000       0.000       0.000       0.000     -0.2500       0.000     -0.9262       1.126      0.1825E-12  0.1552E-10 </a:t>
            </a:r>
          </a:p>
          <a:p>
            <a:pPr eaLnBrk="1" hangingPunct="1">
              <a:defRPr/>
            </a:pPr>
            <a:r>
              <a:rPr lang="mr-IN" sz="650" dirty="0">
                <a:solidFill>
                  <a:srgbClr val="FFFF00"/>
                </a:solidFill>
                <a:latin typeface="Courier New"/>
                <a:cs typeface="Courier New"/>
              </a:rPr>
              <a:t> UZFCELLS             4  0.2500E-01   0.000       0.000       0.000       0.000     -0.2109       0.000     -0.6988E-03  0.1866     -0.2211E-10 -0.1045E-07 </a:t>
            </a:r>
          </a:p>
          <a:p>
            <a:pPr eaLnBrk="1" hangingPunct="1">
              <a:defRPr/>
            </a:pPr>
            <a:r>
              <a:rPr lang="mr-IN" sz="650" dirty="0">
                <a:solidFill>
                  <a:srgbClr val="FFFF00"/>
                </a:solidFill>
                <a:latin typeface="Courier New"/>
                <a:cs typeface="Courier New"/>
              </a:rPr>
              <a:t> UZFCELLS             5  0.5000E-01   0.000       0.000       0.000       0.000     -0.2500       0.000     -0.6988E-03  0.2007     -0.3919E-13 -0.1563E-10 </a:t>
            </a:r>
          </a:p>
          <a:p>
            <a:pPr eaLnBrk="1" hangingPunct="1">
              <a:defRPr/>
            </a:pPr>
            <a:r>
              <a:rPr lang="mr-IN" sz="650" dirty="0">
                <a:solidFill>
                  <a:srgbClr val="FFFF00"/>
                </a:solidFill>
                <a:latin typeface="Courier New"/>
                <a:cs typeface="Courier New"/>
              </a:rPr>
              <a:t> UZFCELLS             6  0.2000       0.000       0.000       0.000       0.000     -0.2500       0.000     -0.8730      0.9230     -0.5684E-13 -0.5062E-11 </a:t>
            </a:r>
          </a:p>
          <a:p>
            <a:pPr eaLnBrk="1" hangingPunct="1">
              <a:defRPr/>
            </a:pPr>
            <a:r>
              <a:rPr lang="mr-IN" sz="650" dirty="0">
                <a:solidFill>
                  <a:srgbClr val="FFFF00"/>
                </a:solidFill>
                <a:latin typeface="Courier New"/>
                <a:cs typeface="Courier New"/>
              </a:rPr>
              <a:t> UZFCELLS             7  0.2000       0.000       0.000       0.000       0.000     -0.2500       0.000     -0.8730      0.9230     -0.5684E-13 -0.5062E-11 </a:t>
            </a:r>
          </a:p>
          <a:p>
            <a:pPr eaLnBrk="1" hangingPunct="1">
              <a:defRPr/>
            </a:pPr>
            <a:r>
              <a:rPr lang="mr-IN" sz="650" dirty="0">
                <a:solidFill>
                  <a:srgbClr val="FFFF00"/>
                </a:solidFill>
                <a:latin typeface="Courier New"/>
                <a:cs typeface="Courier New"/>
              </a:rPr>
              <a:t> UZFCELLS             8  0.1250       0.000       0.000       0.000       0.000     -0.2500       0.000     -0.8888       1.014     -0.1732E-13 -0.1521E-11 </a:t>
            </a:r>
          </a:p>
          <a:p>
            <a:pPr eaLnBrk="1" hangingPunct="1">
              <a:defRPr/>
            </a:pPr>
            <a:r>
              <a:rPr lang="mr-IN" sz="650" dirty="0">
                <a:solidFill>
                  <a:srgbClr val="FFFF00"/>
                </a:solidFill>
                <a:latin typeface="Courier New"/>
                <a:cs typeface="Courier New"/>
              </a:rPr>
              <a:t> UZFCELLS             9  0.1250       0.000       0.000       0.000       0.000     -0.2500       0.000     -0.8888       1.014     -0.1732E-13 -0.1521E-11 </a:t>
            </a:r>
          </a:p>
          <a:p>
            <a:pPr eaLnBrk="1" hangingPunct="1">
              <a:defRPr/>
            </a:pPr>
            <a:r>
              <a:rPr lang="mr-IN" sz="650" dirty="0">
                <a:solidFill>
                  <a:srgbClr val="FFFF00"/>
                </a:solidFill>
                <a:latin typeface="Courier New"/>
                <a:cs typeface="Courier New"/>
              </a:rPr>
              <a:t> UZFCELLS            10  0.2500E-01   0.000       0.000       0.000       0.000     -0.2109       0.000     -0.6988E-03  0.1866     -0.2211E-10 -0.1045E-07 </a:t>
            </a:r>
          </a:p>
          <a:p>
            <a:pPr eaLnBrk="1" hangingPunct="1">
              <a:defRPr/>
            </a:pPr>
            <a:r>
              <a:rPr lang="mr-IN" sz="650" dirty="0">
                <a:solidFill>
                  <a:srgbClr val="FFFF00"/>
                </a:solidFill>
                <a:latin typeface="Courier New"/>
                <a:cs typeface="Courier New"/>
              </a:rPr>
              <a:t> UZFCELLS            11  0.2500E-01   0.000       0.000       0.000       0.000     -0.2109       0.000     -0.6988E-03  0.1866     -0.2211E-10 -0.1045E-07 </a:t>
            </a:r>
          </a:p>
          <a:p>
            <a:pPr eaLnBrk="1" hangingPunct="1">
              <a:defRPr/>
            </a:pPr>
            <a:r>
              <a:rPr lang="mr-IN" sz="650" dirty="0">
                <a:solidFill>
                  <a:srgbClr val="FFFF00"/>
                </a:solidFill>
                <a:latin typeface="Courier New"/>
                <a:cs typeface="Courier New"/>
              </a:rPr>
              <a:t> UZFCELLS            12  0.2000       0.000       0.000       0.000       0.000     -0.2500       0.000     -0.8730      0.9230     -0.5684E-13 -0.5062E-11 </a:t>
            </a:r>
          </a:p>
          <a:p>
            <a:pPr eaLnBrk="1" hangingPunct="1">
              <a:defRPr/>
            </a:pPr>
            <a:r>
              <a:rPr lang="mr-IN" sz="650" dirty="0">
                <a:solidFill>
                  <a:srgbClr val="FFFF00"/>
                </a:solidFill>
                <a:latin typeface="Courier New"/>
                <a:cs typeface="Courier New"/>
              </a:rPr>
              <a:t> UZFCELLS            13  0.2000       0.000       0.000       0.000       0.000     -0.2500       0.000     -0.8730      0.9230     -0.5684E-13 -0.5062E-11 </a:t>
            </a:r>
          </a:p>
          <a:p>
            <a:pPr eaLnBrk="1" hangingPunct="1">
              <a:defRPr/>
            </a:pPr>
            <a:r>
              <a:rPr lang="mr-IN" sz="650" dirty="0">
                <a:solidFill>
                  <a:srgbClr val="FFFF00"/>
                </a:solidFill>
                <a:latin typeface="Courier New"/>
                <a:cs typeface="Courier New"/>
              </a:rPr>
              <a:t> UZFCELLS            14  0.1250       0.000       0.000       0.000       0.000     -0.2500     -0.8094       0.000      0.9344     -0.2731E-13 -0.2578E-11</a:t>
            </a:r>
            <a:endParaRPr lang="en-US" sz="650" dirty="0">
              <a:solidFill>
                <a:srgbClr val="FFFF00"/>
              </a:solidFill>
              <a:latin typeface="Courier New"/>
              <a:cs typeface="Courier New"/>
            </a:endParaRPr>
          </a:p>
          <a:p>
            <a:pPr eaLnBrk="1" hangingPunct="1">
              <a:defRPr/>
            </a:pPr>
            <a:endParaRPr lang="en-US" sz="650" dirty="0">
              <a:solidFill>
                <a:srgbClr val="FFFF00"/>
              </a:solidFill>
              <a:latin typeface="Courier New"/>
              <a:cs typeface="Courier New"/>
            </a:endParaRPr>
          </a:p>
          <a:p>
            <a:pPr eaLnBrk="1" hangingPunct="1">
              <a:defRPr/>
            </a:pPr>
            <a:r>
              <a:rPr lang="en-US" sz="650" dirty="0">
                <a:solidFill>
                  <a:srgbClr val="FFFF00"/>
                </a:solidFill>
                <a:latin typeface="Courier New" charset="0"/>
              </a:rPr>
              <a:t>--- DELETED OUTPUT ---</a:t>
            </a:r>
          </a:p>
          <a:p>
            <a:pPr eaLnBrk="1" hangingPunct="1">
              <a:defRPr/>
            </a:pPr>
            <a:endParaRPr lang="en-US" sz="650" dirty="0">
              <a:solidFill>
                <a:srgbClr val="FFFF00"/>
              </a:solidFill>
              <a:latin typeface="Courier New"/>
              <a:cs typeface="Courier New"/>
            </a:endParaRPr>
          </a:p>
          <a:p>
            <a:pPr eaLnBrk="1" hangingPunct="1">
              <a:defRPr/>
            </a:pPr>
            <a:r>
              <a:rPr lang="mr-IN" sz="650" dirty="0">
                <a:solidFill>
                  <a:srgbClr val="FFFF00"/>
                </a:solidFill>
                <a:latin typeface="Courier New"/>
                <a:cs typeface="Courier New"/>
              </a:rPr>
              <a:t> UZFCELLS           187   0.000       0.000       0.000       0.000       0.000       0.000       0.000       0.000      -0.000       0.000       0.000     </a:t>
            </a:r>
          </a:p>
          <a:p>
            <a:pPr eaLnBrk="1" hangingPunct="1">
              <a:defRPr/>
            </a:pPr>
            <a:r>
              <a:rPr lang="mr-IN" sz="650" dirty="0">
                <a:solidFill>
                  <a:srgbClr val="FFFF00"/>
                </a:solidFill>
                <a:latin typeface="Courier New"/>
                <a:cs typeface="Courier New"/>
              </a:rPr>
              <a:t> UZFCELLS           188   0.000       0.000       0.000       0.000       0.000       0.000       0.000       0.000      -0.000       0.000       0.000     </a:t>
            </a:r>
          </a:p>
          <a:p>
            <a:pPr eaLnBrk="1" hangingPunct="1">
              <a:defRPr/>
            </a:pPr>
            <a:r>
              <a:rPr lang="mr-IN" sz="650" dirty="0">
                <a:solidFill>
                  <a:srgbClr val="FFFF00"/>
                </a:solidFill>
                <a:latin typeface="Courier New"/>
                <a:cs typeface="Courier New"/>
              </a:rPr>
              <a:t> UZFCELLS           189   0.000       0.000       0.000       0.000       0.000       0.000       0.000       0.000      -0.000       0.000       0.000     </a:t>
            </a:r>
          </a:p>
          <a:p>
            <a:pPr eaLnBrk="1" hangingPunct="1">
              <a:defRPr/>
            </a:pPr>
            <a:r>
              <a:rPr lang="mr-IN" sz="650" dirty="0">
                <a:solidFill>
                  <a:srgbClr val="FFFF00"/>
                </a:solidFill>
                <a:latin typeface="Courier New"/>
                <a:cs typeface="Courier New"/>
              </a:rPr>
              <a:t> UZFCELLS           190   0.000       0.000       0.000       0.000       0.000       0.000       0.000       0.000      -0.000       0.000       0.000     </a:t>
            </a:r>
          </a:p>
          <a:p>
            <a:pPr eaLnBrk="1" hangingPunct="1">
              <a:defRPr/>
            </a:pPr>
            <a:r>
              <a:rPr lang="mr-IN" sz="650" dirty="0">
                <a:solidFill>
                  <a:srgbClr val="FFFF00"/>
                </a:solidFill>
                <a:latin typeface="Courier New"/>
                <a:cs typeface="Courier New"/>
              </a:rPr>
              <a:t> UZFCELLS           191   0.000       0.000       0.000       0.000       0.000       0.000       0.000       0.000      -0.000       0.000       0.000     </a:t>
            </a:r>
          </a:p>
          <a:p>
            <a:pPr eaLnBrk="1" hangingPunct="1">
              <a:defRPr/>
            </a:pPr>
            <a:r>
              <a:rPr lang="mr-IN" sz="650" dirty="0">
                <a:solidFill>
                  <a:srgbClr val="FFFF00"/>
                </a:solidFill>
                <a:latin typeface="Courier New"/>
                <a:cs typeface="Courier New"/>
              </a:rPr>
              <a:t> UZFCELLS           192   0.000       0.000       0.000       0.000       0.000       0.000       0.000       0.000      -0.000       0.000       0.000     </a:t>
            </a:r>
          </a:p>
          <a:p>
            <a:pPr eaLnBrk="1" hangingPunct="1">
              <a:defRPr/>
            </a:pPr>
            <a:r>
              <a:rPr lang="mr-IN" sz="650" dirty="0">
                <a:solidFill>
                  <a:srgbClr val="FFFF00"/>
                </a:solidFill>
                <a:latin typeface="Courier New"/>
                <a:cs typeface="Courier New"/>
              </a:rPr>
              <a:t> UZFCELLS           193   0.000       0.000       0.000       0.000       0.000       0.000       0.000       0.000      -0.000       0.000       0.000     </a:t>
            </a:r>
          </a:p>
          <a:p>
            <a:pPr eaLnBrk="1" hangingPunct="1">
              <a:defRPr/>
            </a:pPr>
            <a:r>
              <a:rPr lang="mr-IN" sz="650" dirty="0">
                <a:solidFill>
                  <a:srgbClr val="FFFF00"/>
                </a:solidFill>
                <a:latin typeface="Courier New"/>
                <a:cs typeface="Courier New"/>
              </a:rPr>
              <a:t> UZFCELLS           194   0.000       0.000       0.000       0.000       0.000       0.000       0.000       0.000      -0.000       0.000       0.000     </a:t>
            </a:r>
          </a:p>
          <a:p>
            <a:pPr eaLnBrk="1" hangingPunct="1">
              <a:defRPr/>
            </a:pPr>
            <a:r>
              <a:rPr lang="mr-IN" sz="650" dirty="0">
                <a:solidFill>
                  <a:srgbClr val="FFFF00"/>
                </a:solidFill>
                <a:latin typeface="Courier New"/>
                <a:cs typeface="Courier New"/>
              </a:rPr>
              <a:t> UZFCELLS           195   0.000       0.000       0.000       0.000       0.000       0.000       0.000       0.000      -0.000       0.000       0.000     </a:t>
            </a:r>
          </a:p>
          <a:p>
            <a:pPr eaLnBrk="1" hangingPunct="1">
              <a:defRPr/>
            </a:pPr>
            <a:r>
              <a:rPr lang="mr-IN" sz="650" dirty="0">
                <a:solidFill>
                  <a:srgbClr val="FFFF00"/>
                </a:solidFill>
                <a:latin typeface="Courier New"/>
                <a:cs typeface="Courier New"/>
              </a:rPr>
              <a:t> UZFCELLS           196   0.000       0.000       0.000       0.000       0.000       0.000       0.000       0.000      -0.000       0.000       0.000     </a:t>
            </a:r>
          </a:p>
          <a:p>
            <a:pPr eaLnBrk="1" hangingPunct="1">
              <a:defRPr/>
            </a:pPr>
            <a:r>
              <a:rPr lang="mr-IN" sz="650" dirty="0">
                <a:solidFill>
                  <a:srgbClr val="FFFF00"/>
                </a:solidFill>
                <a:latin typeface="Courier New"/>
                <a:cs typeface="Courier New"/>
              </a:rPr>
              <a:t> UZFCELLS           197   0.000      0.8730       0.000       0.000       0.000       0.000     -0.7460       0.000     -0.1270      0.7972E-07  0.9132E-05 </a:t>
            </a:r>
          </a:p>
          <a:p>
            <a:pPr eaLnBrk="1" hangingPunct="1">
              <a:defRPr/>
            </a:pPr>
            <a:r>
              <a:rPr lang="mr-IN" sz="650" dirty="0">
                <a:solidFill>
                  <a:srgbClr val="FFFF00"/>
                </a:solidFill>
                <a:latin typeface="Courier New"/>
                <a:cs typeface="Courier New"/>
              </a:rPr>
              <a:t> UZFCELLS           198   0.000      0.8730       0.000       0.000       0.000       0.000     -0.7484       0.000     -0.1246      0.7972E-07  0.9132E-05 </a:t>
            </a:r>
          </a:p>
          <a:p>
            <a:pPr eaLnBrk="1" hangingPunct="1">
              <a:defRPr/>
            </a:pPr>
            <a:r>
              <a:rPr lang="mr-IN" sz="650" dirty="0">
                <a:solidFill>
                  <a:srgbClr val="FFFF00"/>
                </a:solidFill>
                <a:latin typeface="Courier New"/>
                <a:cs typeface="Courier New"/>
              </a:rPr>
              <a:t> UZFCELLS           199   0.000      0.8730       0.000       0.000       0.000       0.000     -0.7562       0.000     -0.1169      0.7972E-07  0.9132E-05 </a:t>
            </a:r>
          </a:p>
          <a:p>
            <a:pPr eaLnBrk="1" hangingPunct="1">
              <a:defRPr/>
            </a:pPr>
            <a:r>
              <a:rPr lang="mr-IN" sz="650" dirty="0">
                <a:solidFill>
                  <a:srgbClr val="FFFF00"/>
                </a:solidFill>
                <a:latin typeface="Courier New"/>
                <a:cs typeface="Courier New"/>
              </a:rPr>
              <a:t> UZFCELLS           200   0.000      0.8730       0.000       0.000       0.000       0.000     -0.7650       0.000     -0.1080      0.7972E-07  0.9132E-05 </a:t>
            </a:r>
          </a:p>
          <a:p>
            <a:pPr eaLnBrk="1" hangingPunct="1">
              <a:defRPr/>
            </a:pPr>
            <a:r>
              <a:rPr lang="mr-IN" sz="650" dirty="0">
                <a:solidFill>
                  <a:srgbClr val="FFFF00"/>
                </a:solidFill>
                <a:latin typeface="Courier New"/>
                <a:cs typeface="Courier New"/>
              </a:rPr>
              <a:t> </a:t>
            </a:r>
          </a:p>
        </p:txBody>
      </p:sp>
    </p:spTree>
    <p:extLst>
      <p:ext uri="{BB962C8B-B14F-4D97-AF65-F5344CB8AC3E}">
        <p14:creationId xmlns:p14="http://schemas.microsoft.com/office/powerpoint/2010/main" val="1393434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31C64-093A-B644-9226-8086C4A67448}"/>
              </a:ext>
            </a:extLst>
          </p:cNvPr>
          <p:cNvSpPr>
            <a:spLocks noGrp="1"/>
          </p:cNvSpPr>
          <p:nvPr>
            <p:ph type="title"/>
          </p:nvPr>
        </p:nvSpPr>
        <p:spPr/>
        <p:txBody>
          <a:bodyPr/>
          <a:lstStyle/>
          <a:p>
            <a:r>
              <a:rPr lang="en-US" dirty="0"/>
              <a:t>Streamflow Routing Package</a:t>
            </a:r>
          </a:p>
        </p:txBody>
      </p:sp>
      <p:sp>
        <p:nvSpPr>
          <p:cNvPr id="3" name="Text Placeholder 2">
            <a:extLst>
              <a:ext uri="{FF2B5EF4-FFF2-40B4-BE49-F238E27FC236}">
                <a16:creationId xmlns:a16="http://schemas.microsoft.com/office/drawing/2014/main" id="{F84ABD2F-D281-3B4C-B96E-35178C9F228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3514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a:t>
            </a:r>
          </a:p>
        </p:txBody>
      </p:sp>
      <p:pic>
        <p:nvPicPr>
          <p:cNvPr id="5" name="Picture 4" descr="gwf-fig7-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3031" y="1036996"/>
            <a:ext cx="3814763" cy="3600450"/>
          </a:xfrm>
          <a:prstGeom prst="rect">
            <a:avLst/>
          </a:prstGeom>
          <a:solidFill>
            <a:schemeClr val="bg1"/>
          </a:solidFill>
        </p:spPr>
      </p:pic>
    </p:spTree>
    <p:extLst>
      <p:ext uri="{BB962C8B-B14F-4D97-AF65-F5344CB8AC3E}">
        <p14:creationId xmlns:p14="http://schemas.microsoft.com/office/powerpoint/2010/main" val="907712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Capabilities</a:t>
            </a:r>
          </a:p>
        </p:txBody>
      </p:sp>
      <p:sp>
        <p:nvSpPr>
          <p:cNvPr id="3" name="Content Placeholder 2"/>
          <p:cNvSpPr>
            <a:spLocks noGrp="1"/>
          </p:cNvSpPr>
          <p:nvPr>
            <p:ph idx="1"/>
          </p:nvPr>
        </p:nvSpPr>
        <p:spPr>
          <a:xfrm>
            <a:off x="457201" y="943868"/>
            <a:ext cx="8226425" cy="3635354"/>
          </a:xfrm>
        </p:spPr>
        <p:txBody>
          <a:bodyPr/>
          <a:lstStyle/>
          <a:p>
            <a:pPr marL="0" indent="0">
              <a:buNone/>
              <a:defRPr/>
            </a:pPr>
            <a:r>
              <a:rPr lang="en-US" sz="1800" dirty="0"/>
              <a:t>Capabilities</a:t>
            </a:r>
          </a:p>
          <a:p>
            <a:pPr>
              <a:defRPr/>
            </a:pPr>
            <a:r>
              <a:rPr lang="en-US" sz="1800" b="0" dirty="0"/>
              <a:t>multiple diversions from a single reach</a:t>
            </a:r>
          </a:p>
          <a:p>
            <a:pPr>
              <a:defRPr/>
            </a:pPr>
            <a:r>
              <a:rPr lang="en-US" sz="1800" b="0" dirty="0"/>
              <a:t>downstream outflow from a reach to multiple segments using user-specified time-varying discharge fractions.</a:t>
            </a:r>
          </a:p>
          <a:p>
            <a:pPr>
              <a:defRPr/>
            </a:pPr>
            <a:r>
              <a:rPr lang="en-US" sz="1800" b="0" dirty="0"/>
              <a:t>diversion priority scheme can be implemented based on diversion order</a:t>
            </a:r>
          </a:p>
          <a:p>
            <a:pPr>
              <a:defRPr/>
            </a:pPr>
            <a:r>
              <a:rPr lang="en-US" sz="1800" b="0" dirty="0"/>
              <a:t>Inactive reaches</a:t>
            </a:r>
            <a:endParaRPr lang="en-US" sz="1800" dirty="0"/>
          </a:p>
          <a:p>
            <a:pPr>
              <a:defRPr/>
            </a:pPr>
            <a:r>
              <a:rPr lang="en-US" sz="1800" b="0" dirty="0"/>
              <a:t>rectangular reaches</a:t>
            </a:r>
          </a:p>
          <a:p>
            <a:pPr>
              <a:defRPr/>
            </a:pPr>
            <a:r>
              <a:rPr lang="en-US" sz="1800" b="0" dirty="0"/>
              <a:t>stream data are specified by reach</a:t>
            </a:r>
          </a:p>
          <a:p>
            <a:pPr>
              <a:defRPr/>
            </a:pPr>
            <a:r>
              <a:rPr lang="en-US" sz="1800" b="0" dirty="0"/>
              <a:t>explicitly defined reach connectivity</a:t>
            </a:r>
          </a:p>
          <a:p>
            <a:pPr>
              <a:defRPr/>
            </a:pPr>
            <a:r>
              <a:rPr lang="en-US" sz="1800" b="0" dirty="0"/>
              <a:t>currently no UZF under reaches</a:t>
            </a:r>
          </a:p>
          <a:p>
            <a:pPr>
              <a:defRPr/>
            </a:pPr>
            <a:r>
              <a:rPr lang="en-US" sz="1800" b="0" dirty="0"/>
              <a:t>no Kinematic Routing (no reach storage changes)</a:t>
            </a:r>
            <a:endParaRPr lang="en-US" sz="1800" dirty="0"/>
          </a:p>
        </p:txBody>
      </p:sp>
    </p:spTree>
    <p:extLst>
      <p:ext uri="{BB962C8B-B14F-4D97-AF65-F5344CB8AC3E}">
        <p14:creationId xmlns:p14="http://schemas.microsoft.com/office/powerpoint/2010/main" val="5868646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C14E317-01C3-1548-BA3E-A364B20CD8CE}"/>
              </a:ext>
            </a:extLst>
          </p:cNvPr>
          <p:cNvGrpSpPr/>
          <p:nvPr/>
        </p:nvGrpSpPr>
        <p:grpSpPr>
          <a:xfrm>
            <a:off x="1541463" y="1165379"/>
            <a:ext cx="6057900" cy="3600450"/>
            <a:chOff x="1543049" y="1091380"/>
            <a:chExt cx="6057900" cy="3600450"/>
          </a:xfrm>
        </p:grpSpPr>
        <p:pic>
          <p:nvPicPr>
            <p:cNvPr id="8" name="Picture 7"/>
            <p:cNvPicPr>
              <a:picLocks noChangeAspect="1"/>
            </p:cNvPicPr>
            <p:nvPr/>
          </p:nvPicPr>
          <p:blipFill rotWithShape="1">
            <a:blip r:embed="rId2"/>
            <a:srcRect b="12496"/>
            <a:stretch/>
          </p:blipFill>
          <p:spPr>
            <a:xfrm>
              <a:off x="2636500" y="1091380"/>
              <a:ext cx="3870999" cy="247566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3049" y="3834580"/>
              <a:ext cx="6057900" cy="228600"/>
            </a:xfrm>
            <a:prstGeom prst="rect">
              <a:avLst/>
            </a:prstGeom>
          </p:spPr>
        </p:pic>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0887" y="4187005"/>
              <a:ext cx="2562225" cy="504825"/>
            </a:xfrm>
            <a:prstGeom prst="rect">
              <a:avLst/>
            </a:prstGeom>
          </p:spPr>
        </p:pic>
      </p:grpSp>
      <p:sp>
        <p:nvSpPr>
          <p:cNvPr id="4" name="Title 3">
            <a:extLst>
              <a:ext uri="{FF2B5EF4-FFF2-40B4-BE49-F238E27FC236}">
                <a16:creationId xmlns:a16="http://schemas.microsoft.com/office/drawing/2014/main" id="{1218DB66-54FF-FE4D-927F-2EF1CAE62D03}"/>
              </a:ext>
            </a:extLst>
          </p:cNvPr>
          <p:cNvSpPr>
            <a:spLocks noGrp="1"/>
          </p:cNvSpPr>
          <p:nvPr>
            <p:ph type="title"/>
          </p:nvPr>
        </p:nvSpPr>
        <p:spPr/>
        <p:txBody>
          <a:bodyPr/>
          <a:lstStyle/>
          <a:p>
            <a:r>
              <a:rPr lang="en-US" dirty="0"/>
              <a:t>SFR6 Package Continuity Equation</a:t>
            </a:r>
          </a:p>
        </p:txBody>
      </p:sp>
    </p:spTree>
    <p:extLst>
      <p:ext uri="{BB962C8B-B14F-4D97-AF65-F5344CB8AC3E}">
        <p14:creationId xmlns:p14="http://schemas.microsoft.com/office/powerpoint/2010/main" val="982804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B1D74-8280-C847-98F2-B6442B560890}"/>
              </a:ext>
            </a:extLst>
          </p:cNvPr>
          <p:cNvSpPr>
            <a:spLocks noGrp="1"/>
          </p:cNvSpPr>
          <p:nvPr>
            <p:ph type="title"/>
          </p:nvPr>
        </p:nvSpPr>
        <p:spPr/>
        <p:txBody>
          <a:bodyPr/>
          <a:lstStyle/>
          <a:p>
            <a:r>
              <a:rPr lang="en-US" dirty="0"/>
              <a:t>Advanced Stress Packages</a:t>
            </a:r>
          </a:p>
        </p:txBody>
      </p:sp>
      <p:sp>
        <p:nvSpPr>
          <p:cNvPr id="3" name="Content Placeholder 2">
            <a:extLst>
              <a:ext uri="{FF2B5EF4-FFF2-40B4-BE49-F238E27FC236}">
                <a16:creationId xmlns:a16="http://schemas.microsoft.com/office/drawing/2014/main" id="{56DBA7C2-1E69-CF4D-96E2-E0D1376552B1}"/>
              </a:ext>
            </a:extLst>
          </p:cNvPr>
          <p:cNvSpPr>
            <a:spLocks noGrp="1"/>
          </p:cNvSpPr>
          <p:nvPr>
            <p:ph idx="1"/>
          </p:nvPr>
        </p:nvSpPr>
        <p:spPr>
          <a:xfrm>
            <a:off x="457200" y="1258491"/>
            <a:ext cx="8229600" cy="3496855"/>
          </a:xfrm>
        </p:spPr>
        <p:txBody>
          <a:bodyPr/>
          <a:lstStyle/>
          <a:p>
            <a:r>
              <a:rPr lang="en-US" dirty="0"/>
              <a:t>Solve a separate continuity equation*</a:t>
            </a:r>
          </a:p>
          <a:p>
            <a:r>
              <a:rPr lang="en-US" dirty="0"/>
              <a:t>Require discretization definition*</a:t>
            </a:r>
          </a:p>
          <a:p>
            <a:r>
              <a:rPr lang="en-US" dirty="0"/>
              <a:t>Require parameter definition</a:t>
            </a:r>
          </a:p>
          <a:p>
            <a:r>
              <a:rPr lang="en-US" dirty="0"/>
              <a:t>Require connectivity definition</a:t>
            </a:r>
          </a:p>
          <a:p>
            <a:r>
              <a:rPr lang="en-US" dirty="0"/>
              <a:t>Require specification of boundary stresses*</a:t>
            </a:r>
          </a:p>
          <a:p>
            <a:r>
              <a:rPr lang="en-US" dirty="0"/>
              <a:t>Separate budgets and output files</a:t>
            </a:r>
          </a:p>
          <a:p>
            <a:pPr marL="0" indent="0">
              <a:spcBef>
                <a:spcPts val="1200"/>
              </a:spcBef>
              <a:buNone/>
            </a:pPr>
            <a:r>
              <a:rPr lang="en-US" sz="2000" i="1" dirty="0"/>
              <a:t>*does not apply to Mover (MVR) package</a:t>
            </a:r>
          </a:p>
        </p:txBody>
      </p:sp>
    </p:spTree>
    <p:extLst>
      <p:ext uri="{BB962C8B-B14F-4D97-AF65-F5344CB8AC3E}">
        <p14:creationId xmlns:p14="http://schemas.microsoft.com/office/powerpoint/2010/main" val="16664182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fr-connectiv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9894" y="1218278"/>
            <a:ext cx="5761037" cy="3257550"/>
          </a:xfrm>
          <a:prstGeom prst="rect">
            <a:avLst/>
          </a:prstGeom>
          <a:solidFill>
            <a:schemeClr val="bg1"/>
          </a:solidFill>
        </p:spPr>
      </p:pic>
      <p:sp>
        <p:nvSpPr>
          <p:cNvPr id="2" name="Title 1"/>
          <p:cNvSpPr>
            <a:spLocks noGrp="1"/>
          </p:cNvSpPr>
          <p:nvPr>
            <p:ph type="title"/>
          </p:nvPr>
        </p:nvSpPr>
        <p:spPr/>
        <p:txBody>
          <a:bodyPr/>
          <a:lstStyle/>
          <a:p>
            <a:pPr>
              <a:defRPr/>
            </a:pPr>
            <a:r>
              <a:rPr lang="en-US" dirty="0"/>
              <a:t>SFR6 Package Connectivity</a:t>
            </a:r>
          </a:p>
        </p:txBody>
      </p:sp>
    </p:spTree>
    <p:extLst>
      <p:ext uri="{BB962C8B-B14F-4D97-AF65-F5344CB8AC3E}">
        <p14:creationId xmlns:p14="http://schemas.microsoft.com/office/powerpoint/2010/main" val="3934541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Input</a:t>
            </a:r>
          </a:p>
        </p:txBody>
      </p:sp>
      <p:sp>
        <p:nvSpPr>
          <p:cNvPr id="7" name="Text Box 2"/>
          <p:cNvSpPr txBox="1">
            <a:spLocks noChangeArrowheads="1"/>
          </p:cNvSpPr>
          <p:nvPr/>
        </p:nvSpPr>
        <p:spPr bwMode="auto">
          <a:xfrm>
            <a:off x="457201" y="914710"/>
            <a:ext cx="6286500" cy="38511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788" dirty="0">
                <a:solidFill>
                  <a:srgbClr val="FFFF00"/>
                </a:solidFill>
                <a:latin typeface="Courier New"/>
                <a:cs typeface="Courier New"/>
              </a:rPr>
              <a:t>BEGIN OPTIONS</a:t>
            </a:r>
          </a:p>
          <a:p>
            <a:pPr eaLnBrk="1" hangingPunct="1">
              <a:defRPr/>
            </a:pPr>
            <a:r>
              <a:rPr lang="de-DE" sz="788" dirty="0">
                <a:solidFill>
                  <a:srgbClr val="FFFF00"/>
                </a:solidFill>
                <a:latin typeface="Courier New"/>
                <a:cs typeface="Courier New"/>
              </a:rPr>
              <a:t>  PRINT_STAGE</a:t>
            </a:r>
          </a:p>
          <a:p>
            <a:pPr eaLnBrk="1" hangingPunct="1">
              <a:defRPr/>
            </a:pPr>
            <a:r>
              <a:rPr lang="de-DE" sz="788" dirty="0">
                <a:solidFill>
                  <a:srgbClr val="FFFF00"/>
                </a:solidFill>
                <a:latin typeface="Courier New"/>
                <a:cs typeface="Courier New"/>
              </a:rPr>
              <a:t>  PRINT_FLOWS</a:t>
            </a:r>
          </a:p>
          <a:p>
            <a:pPr eaLnBrk="1" hangingPunct="1">
              <a:defRPr/>
            </a:pPr>
            <a:r>
              <a:rPr lang="de-DE" sz="788" dirty="0">
                <a:solidFill>
                  <a:srgbClr val="FFFF00"/>
                </a:solidFill>
                <a:latin typeface="Courier New"/>
                <a:cs typeface="Courier New"/>
              </a:rPr>
              <a:t>  UNIT_CONVERSION    128390.00    </a:t>
            </a:r>
          </a:p>
          <a:p>
            <a:pPr eaLnBrk="1" hangingPunct="1">
              <a:defRPr/>
            </a:pPr>
            <a:r>
              <a:rPr lang="de-DE" sz="788" dirty="0">
                <a:solidFill>
                  <a:srgbClr val="FFFF00"/>
                </a:solidFill>
                <a:latin typeface="Courier New"/>
                <a:cs typeface="Courier New"/>
              </a:rPr>
              <a:t>  MOVER</a:t>
            </a:r>
          </a:p>
          <a:p>
            <a:pPr eaLnBrk="1" hangingPunct="1">
              <a:defRPr/>
            </a:pPr>
            <a:r>
              <a:rPr lang="de-DE" sz="788" dirty="0">
                <a:solidFill>
                  <a:srgbClr val="FFFF00"/>
                </a:solidFill>
                <a:latin typeface="Courier New"/>
                <a:cs typeface="Courier New"/>
              </a:rPr>
              <a:t>  SAVE_FLOWS</a:t>
            </a:r>
          </a:p>
          <a:p>
            <a:pPr eaLnBrk="1" hangingPunct="1">
              <a:defRPr/>
            </a:pPr>
            <a:r>
              <a:rPr lang="de-DE" sz="788" dirty="0">
                <a:solidFill>
                  <a:srgbClr val="FFFF00"/>
                </a:solidFill>
                <a:latin typeface="Courier New"/>
                <a:cs typeface="Courier New"/>
              </a:rPr>
              <a:t>  STAGE FILEOUT mf6-gwt.sfr.stage.bin</a:t>
            </a:r>
          </a:p>
          <a:p>
            <a:pPr eaLnBrk="1" hangingPunct="1">
              <a:defRPr/>
            </a:pPr>
            <a:r>
              <a:rPr lang="de-DE" sz="788" dirty="0">
                <a:solidFill>
                  <a:srgbClr val="FFFF00"/>
                </a:solidFill>
                <a:latin typeface="Courier New"/>
                <a:cs typeface="Courier New"/>
              </a:rPr>
              <a:t>  BUDGET FILEOUT mf6-gwt.sfr.cbc</a:t>
            </a:r>
          </a:p>
          <a:p>
            <a:pPr eaLnBrk="1" hangingPunct="1">
              <a:defRPr/>
            </a:pPr>
            <a:r>
              <a:rPr lang="de-DE" sz="788" dirty="0">
                <a:solidFill>
                  <a:srgbClr val="FFFF00"/>
                </a:solidFill>
                <a:latin typeface="Courier New"/>
                <a:cs typeface="Courier New"/>
              </a:rPr>
              <a:t>END OPTIONS</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DIMENSIONS</a:t>
            </a:r>
          </a:p>
          <a:p>
            <a:pPr eaLnBrk="1" hangingPunct="1">
              <a:defRPr/>
            </a:pPr>
            <a:r>
              <a:rPr lang="de-DE" sz="788" dirty="0">
                <a:solidFill>
                  <a:srgbClr val="FFFF00"/>
                </a:solidFill>
                <a:latin typeface="Courier New"/>
                <a:cs typeface="Courier New"/>
              </a:rPr>
              <a:t>  NREACHES  38</a:t>
            </a:r>
          </a:p>
          <a:p>
            <a:pPr eaLnBrk="1" hangingPunct="1">
              <a:defRPr/>
            </a:pPr>
            <a:r>
              <a:rPr lang="de-DE" sz="788" dirty="0">
                <a:solidFill>
                  <a:srgbClr val="FFFF00"/>
                </a:solidFill>
                <a:latin typeface="Courier New"/>
                <a:cs typeface="Courier New"/>
              </a:rPr>
              <a:t>END DIMENSIONS</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PACKAGEDATA</a:t>
            </a:r>
          </a:p>
          <a:p>
            <a:pPr eaLnBrk="1" hangingPunct="1">
              <a:defRPr/>
            </a:pPr>
            <a:r>
              <a:rPr lang="de-DE" sz="788" dirty="0">
                <a:solidFill>
                  <a:srgbClr val="FFFF00"/>
                </a:solidFill>
                <a:latin typeface="Courier New"/>
                <a:cs typeface="Courier New"/>
              </a:rPr>
              <a:t>#RNO  CELLID     RLEN     RWID          RGRD     RBTP     RBTH     RBHK           MAN NCON  USTRF NDV</a:t>
            </a:r>
          </a:p>
          <a:p>
            <a:pPr eaLnBrk="1" hangingPunct="1">
              <a:defRPr/>
            </a:pPr>
            <a:r>
              <a:rPr lang="de-DE" sz="788" dirty="0">
                <a:solidFill>
                  <a:srgbClr val="FFFF00"/>
                </a:solidFill>
                <a:latin typeface="Courier New"/>
                <a:cs typeface="Courier New"/>
              </a:rPr>
              <a:t>   1 1  1 23 400.0000 5.000000 0.1818182E-02 48.63636 1.000000 100.0000 0.3000000E-01    1 1.0000   0</a:t>
            </a:r>
          </a:p>
          <a:p>
            <a:pPr eaLnBrk="1" hangingPunct="1">
              <a:defRPr/>
            </a:pPr>
            <a:r>
              <a:rPr lang="de-DE" sz="788" dirty="0">
                <a:solidFill>
                  <a:srgbClr val="FFFF00"/>
                </a:solidFill>
                <a:latin typeface="Courier New"/>
                <a:cs typeface="Courier New"/>
              </a:rPr>
              <a:t>   2 1  2 23 200.0000 5.000000 0.1818182E-02 48.09091 1.000000 100.0000 0.3000000E-01    2 1.0000   0</a:t>
            </a:r>
          </a:p>
          <a:p>
            <a:pPr eaLnBrk="1" hangingPunct="1">
              <a:defRPr/>
            </a:pPr>
            <a:r>
              <a:rPr lang="de-DE" sz="788" dirty="0">
                <a:solidFill>
                  <a:srgbClr val="FFFF00"/>
                </a:solidFill>
                <a:latin typeface="Courier New"/>
                <a:cs typeface="Courier New"/>
              </a:rPr>
              <a:t>   3 1  2 22 400.0000 5.000000 0.1818182E-02 47.54546 1.000000 100.0000 0.3000000E-01    2 1.0000   0</a:t>
            </a:r>
          </a:p>
          <a:p>
            <a:pPr eaLnBrk="1" hangingPunct="1">
              <a:defRPr/>
            </a:pPr>
            <a:r>
              <a:rPr lang="de-DE" sz="788" dirty="0">
                <a:solidFill>
                  <a:srgbClr val="FFFF00"/>
                </a:solidFill>
                <a:latin typeface="Courier New"/>
                <a:cs typeface="Courier New"/>
              </a:rPr>
              <a:t>   4 1  3 21 400.0000 5.000000 0.1818182E-02 46.81818 1.000000 100.0000 0.3000000E-01    2 1.0000   0</a:t>
            </a:r>
          </a:p>
          <a:p>
            <a:pPr eaLnBrk="1" hangingPunct="1">
              <a:defRPr/>
            </a:pPr>
            <a:r>
              <a:rPr lang="de-DE" sz="788" dirty="0">
                <a:solidFill>
                  <a:srgbClr val="FFFF00"/>
                </a:solidFill>
                <a:latin typeface="Courier New"/>
                <a:cs typeface="Courier New"/>
              </a:rPr>
              <a:t>   5 1  4 20 400.0000 5.000000 0.1818182E-02 46.09091 1.000000 100.0000 0.3000000E-01    2 1.0000   0</a:t>
            </a:r>
          </a:p>
          <a:p>
            <a:pPr eaLnBrk="1" hangingPunct="1">
              <a:defRPr/>
            </a:pPr>
            <a:r>
              <a:rPr lang="de-DE" sz="788" dirty="0">
                <a:solidFill>
                  <a:srgbClr val="FFFF00"/>
                </a:solidFill>
                <a:latin typeface="Courier New"/>
                <a:cs typeface="Courier New"/>
              </a:rPr>
              <a:t>   6 1  5 20 400.0000 5.000000 0.1818182E-02 45.36364 1.000000 100.0000 0.3000000E-01    1 1.0000   0</a:t>
            </a:r>
          </a:p>
          <a:p>
            <a:pPr eaLnBrk="1" hangingPunct="1">
              <a:defRPr/>
            </a:pPr>
            <a:r>
              <a:rPr lang="de-DE" sz="788" dirty="0">
                <a:solidFill>
                  <a:srgbClr val="FFFF00"/>
                </a:solidFill>
                <a:latin typeface="Courier New"/>
                <a:cs typeface="Courier New"/>
              </a:rPr>
              <a:t>   7 1 17 18 400.0000 5.000000 0.2187500E-02 44.06250 1.000000 100.0000 0.3000000E-01    1 1.0000   0</a:t>
            </a:r>
          </a:p>
          <a:p>
            <a:pPr eaLnBrk="1" hangingPunct="1">
              <a:defRPr/>
            </a:pPr>
            <a:r>
              <a:rPr lang="de-DE" sz="788" dirty="0">
                <a:solidFill>
                  <a:srgbClr val="FFFF00"/>
                </a:solidFill>
                <a:latin typeface="Courier New"/>
                <a:cs typeface="Courier New"/>
              </a:rPr>
              <a:t>   8 1 18 18 400.0000 5.000000 0.2187500E-02 43.18750 1.000000 100.0000 0.3000000E-01    2 1.0000   0</a:t>
            </a:r>
          </a:p>
          <a:p>
            <a:pPr eaLnBrk="1" hangingPunct="1">
              <a:defRPr/>
            </a:pPr>
            <a:r>
              <a:rPr lang="de-DE" sz="788" dirty="0">
                <a:solidFill>
                  <a:srgbClr val="FFFF00"/>
                </a:solidFill>
                <a:latin typeface="Courier New"/>
                <a:cs typeface="Courier New"/>
              </a:rPr>
              <a:t>   9 1 19 18 400.0000 5.000000 0.2187500E-02 42.31250 1.000000 100.0000 0.3000000E-01    2 1.0000   0</a:t>
            </a:r>
          </a:p>
          <a:p>
            <a:pPr eaLnBrk="1" hangingPunct="1">
              <a:defRPr/>
            </a:pPr>
            <a:r>
              <a:rPr lang="de-DE" sz="788" dirty="0">
                <a:solidFill>
                  <a:srgbClr val="FFFF00"/>
                </a:solidFill>
                <a:latin typeface="Courier New"/>
                <a:cs typeface="Courier New"/>
              </a:rPr>
              <a:t>  10 1 20 17 400.0000 5.000000 0.2187500E-02 41.43750 1.000000 100.0000 0.3000000E-01    2 1.0000   0</a:t>
            </a:r>
          </a:p>
          <a:p>
            <a:pPr eaLnBrk="1" hangingPunct="1">
              <a:defRPr/>
            </a:pPr>
            <a:r>
              <a:rPr lang="de-DE" sz="788" dirty="0">
                <a:solidFill>
                  <a:srgbClr val="FFFF00"/>
                </a:solidFill>
                <a:latin typeface="Courier New"/>
                <a:cs typeface="Courier New"/>
              </a:rPr>
              <a:t>  11 1 21 17 400.0000 5.000000 0.2187500E-02 40.56250 1.000000 100.0000 0.3000000E-01    2 1.0000   0</a:t>
            </a:r>
          </a:p>
          <a:p>
            <a:pPr eaLnBrk="1" hangingPunct="1">
              <a:defRPr/>
            </a:pPr>
            <a:r>
              <a:rPr lang="de-DE" sz="788" dirty="0">
                <a:solidFill>
                  <a:srgbClr val="FFFF00"/>
                </a:solidFill>
                <a:latin typeface="Courier New"/>
                <a:cs typeface="Courier New"/>
              </a:rPr>
              <a:t>  12 1 22 17 400.0000 5.000000 0.2187500E-02 39.68750 1.000000 100.0000 0.3000000E-01    2 1.0000   0</a:t>
            </a:r>
          </a:p>
          <a:p>
            <a:pPr eaLnBrk="1" hangingPunct="1">
              <a:defRPr/>
            </a:pPr>
            <a:endParaRPr lang="de-DE" sz="788" dirty="0">
              <a:solidFill>
                <a:srgbClr val="FFFF00"/>
              </a:solidFill>
              <a:latin typeface="Courier New"/>
              <a:cs typeface="Courier New"/>
            </a:endParaRPr>
          </a:p>
          <a:p>
            <a:pPr eaLnBrk="1" hangingPunct="1">
              <a:defRPr/>
            </a:pPr>
            <a:r>
              <a:rPr lang="en-US" sz="788" dirty="0">
                <a:solidFill>
                  <a:srgbClr val="FFFF00"/>
                </a:solidFill>
                <a:latin typeface="Courier New" charset="0"/>
              </a:rPr>
              <a:t>--- DELETED INPUT ---</a:t>
            </a:r>
          </a:p>
          <a:p>
            <a:pPr eaLnBrk="1" hangingPunct="1">
              <a:defRPr/>
            </a:pPr>
            <a:r>
              <a:rPr lang="de-DE" sz="788" dirty="0">
                <a:solidFill>
                  <a:srgbClr val="FFFF00"/>
                </a:solidFill>
                <a:latin typeface="Courier New"/>
                <a:cs typeface="Courier New"/>
              </a:rPr>
              <a:t> </a:t>
            </a:r>
            <a:endParaRPr lang="en-US" sz="788"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AA366CAF-C1C5-AE42-8514-3942A327471A}"/>
              </a:ext>
            </a:extLst>
          </p:cNvPr>
          <p:cNvPicPr>
            <a:picLocks noChangeAspect="1"/>
          </p:cNvPicPr>
          <p:nvPr/>
        </p:nvPicPr>
        <p:blipFill>
          <a:blip r:embed="rId2"/>
          <a:stretch>
            <a:fillRect/>
          </a:stretch>
        </p:blipFill>
        <p:spPr>
          <a:xfrm>
            <a:off x="6743701" y="1145612"/>
            <a:ext cx="2323839" cy="3389313"/>
          </a:xfrm>
          <a:prstGeom prst="rect">
            <a:avLst/>
          </a:prstGeom>
        </p:spPr>
      </p:pic>
    </p:spTree>
    <p:extLst>
      <p:ext uri="{BB962C8B-B14F-4D97-AF65-F5344CB8AC3E}">
        <p14:creationId xmlns:p14="http://schemas.microsoft.com/office/powerpoint/2010/main" val="5423732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Input – cont.</a:t>
            </a:r>
          </a:p>
        </p:txBody>
      </p:sp>
      <p:sp>
        <p:nvSpPr>
          <p:cNvPr id="6" name="Text Box 2"/>
          <p:cNvSpPr txBox="1">
            <a:spLocks noChangeArrowheads="1"/>
          </p:cNvSpPr>
          <p:nvPr/>
        </p:nvSpPr>
        <p:spPr bwMode="auto">
          <a:xfrm>
            <a:off x="457201" y="914710"/>
            <a:ext cx="6286500" cy="38511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788" dirty="0">
                <a:solidFill>
                  <a:srgbClr val="FFFF00"/>
                </a:solidFill>
                <a:latin typeface="Courier New" charset="0"/>
              </a:rPr>
              <a:t>--- DELETED INPUT ---</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  32 1 29 15 400.0000 5.000000 0.2428571E-02 33.51429 1.000000 100.0000 0.3000000E-01    3 1.0000   0</a:t>
            </a:r>
          </a:p>
          <a:p>
            <a:pPr eaLnBrk="1" hangingPunct="1">
              <a:defRPr/>
            </a:pPr>
            <a:r>
              <a:rPr lang="de-DE" sz="788" dirty="0">
                <a:solidFill>
                  <a:srgbClr val="FFFF00"/>
                </a:solidFill>
                <a:latin typeface="Courier New"/>
                <a:cs typeface="Courier New"/>
              </a:rPr>
              <a:t>  33 1 30 15 400.0000 5.000000 0.2428571E-02 32.54286 1.000000 100.0000 0.3000000E-01    2 1.0000   0</a:t>
            </a:r>
          </a:p>
          <a:p>
            <a:pPr eaLnBrk="1" hangingPunct="1">
              <a:defRPr/>
            </a:pPr>
            <a:r>
              <a:rPr lang="de-DE" sz="788" dirty="0">
                <a:solidFill>
                  <a:srgbClr val="FFFF00"/>
                </a:solidFill>
                <a:latin typeface="Courier New"/>
                <a:cs typeface="Courier New"/>
              </a:rPr>
              <a:t>  34 1 31 15 400.0000 5.000000 0.2428571E-02 31.57143 1.000000 100.0000 0.3000000E-01    2 1.0000   0</a:t>
            </a:r>
          </a:p>
          <a:p>
            <a:pPr eaLnBrk="1" hangingPunct="1">
              <a:defRPr/>
            </a:pPr>
            <a:r>
              <a:rPr lang="de-DE" sz="788" dirty="0">
                <a:solidFill>
                  <a:srgbClr val="FFFF00"/>
                </a:solidFill>
                <a:latin typeface="Courier New"/>
                <a:cs typeface="Courier New"/>
              </a:rPr>
              <a:t>  35 1 32 15 400.0000 5.000000 0.2428571E-02 30.60000 1.000000 100.0000 0.3000000E-01    2 1.0000   0</a:t>
            </a:r>
          </a:p>
          <a:p>
            <a:pPr eaLnBrk="1" hangingPunct="1">
              <a:defRPr/>
            </a:pPr>
            <a:r>
              <a:rPr lang="de-DE" sz="788" dirty="0">
                <a:solidFill>
                  <a:srgbClr val="FFFF00"/>
                </a:solidFill>
                <a:latin typeface="Courier New"/>
                <a:cs typeface="Courier New"/>
              </a:rPr>
              <a:t>  36 1 33 15 400.0000 5.000000 0.2428571E-02 29.62857 1.000000 100.0000 0.3000000E-01    2 1.0000   0</a:t>
            </a:r>
          </a:p>
          <a:p>
            <a:pPr eaLnBrk="1" hangingPunct="1">
              <a:defRPr/>
            </a:pPr>
            <a:r>
              <a:rPr lang="de-DE" sz="788" dirty="0">
                <a:solidFill>
                  <a:srgbClr val="FFFF00"/>
                </a:solidFill>
                <a:latin typeface="Courier New"/>
                <a:cs typeface="Courier New"/>
              </a:rPr>
              <a:t>  37 1 34 15 400.0000 5.000000 0.2428571E-02 28.65714 1.000000 100.0000 0.3000000E-01    2 1.0000   0</a:t>
            </a:r>
          </a:p>
          <a:p>
            <a:pPr eaLnBrk="1" hangingPunct="1">
              <a:defRPr/>
            </a:pPr>
            <a:r>
              <a:rPr lang="de-DE" sz="788" dirty="0">
                <a:solidFill>
                  <a:srgbClr val="FFFF00"/>
                </a:solidFill>
                <a:latin typeface="Courier New"/>
                <a:cs typeface="Courier New"/>
              </a:rPr>
              <a:t>  38 1 35 15 400.0000 5.000000 0.2428571E-02 27.68571 1.000000 100.0000 0.3000000E-01    1 1.0000   0</a:t>
            </a:r>
          </a:p>
          <a:p>
            <a:pPr eaLnBrk="1" hangingPunct="1">
              <a:defRPr/>
            </a:pPr>
            <a:r>
              <a:rPr lang="de-DE" sz="788" dirty="0">
                <a:solidFill>
                  <a:srgbClr val="FFFF00"/>
                </a:solidFill>
                <a:latin typeface="Courier New"/>
                <a:cs typeface="Courier New"/>
              </a:rPr>
              <a:t>END PACKAGEDATA</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CONNECTIONDATA</a:t>
            </a:r>
          </a:p>
          <a:p>
            <a:pPr eaLnBrk="1" hangingPunct="1">
              <a:defRPr/>
            </a:pPr>
            <a:r>
              <a:rPr lang="de-DE" sz="788" dirty="0">
                <a:solidFill>
                  <a:srgbClr val="FFFF00"/>
                </a:solidFill>
                <a:latin typeface="Courier New"/>
                <a:cs typeface="Courier New"/>
              </a:rPr>
              <a:t>  1 -2</a:t>
            </a:r>
          </a:p>
          <a:p>
            <a:pPr eaLnBrk="1" hangingPunct="1">
              <a:defRPr/>
            </a:pPr>
            <a:r>
              <a:rPr lang="de-DE" sz="788" dirty="0">
                <a:solidFill>
                  <a:srgbClr val="FFFF00"/>
                </a:solidFill>
                <a:latin typeface="Courier New"/>
                <a:cs typeface="Courier New"/>
              </a:rPr>
              <a:t>  2 1 -3</a:t>
            </a:r>
          </a:p>
          <a:p>
            <a:pPr eaLnBrk="1" hangingPunct="1">
              <a:defRPr/>
            </a:pPr>
            <a:r>
              <a:rPr lang="de-DE" sz="788" dirty="0">
                <a:solidFill>
                  <a:srgbClr val="FFFF00"/>
                </a:solidFill>
                <a:latin typeface="Courier New"/>
                <a:cs typeface="Courier New"/>
              </a:rPr>
              <a:t>  3 2 -4</a:t>
            </a:r>
          </a:p>
          <a:p>
            <a:pPr eaLnBrk="1" hangingPunct="1">
              <a:defRPr/>
            </a:pPr>
            <a:r>
              <a:rPr lang="de-DE" sz="788" dirty="0">
                <a:solidFill>
                  <a:srgbClr val="FFFF00"/>
                </a:solidFill>
                <a:latin typeface="Courier New"/>
                <a:cs typeface="Courier New"/>
              </a:rPr>
              <a:t>  4 3 -5</a:t>
            </a:r>
          </a:p>
          <a:p>
            <a:pPr eaLnBrk="1" hangingPunct="1">
              <a:defRPr/>
            </a:pPr>
            <a:r>
              <a:rPr lang="de-DE" sz="788" dirty="0">
                <a:solidFill>
                  <a:srgbClr val="FFFF00"/>
                </a:solidFill>
                <a:latin typeface="Courier New"/>
                <a:cs typeface="Courier New"/>
              </a:rPr>
              <a:t>  5 4 -6</a:t>
            </a:r>
          </a:p>
          <a:p>
            <a:pPr eaLnBrk="1" hangingPunct="1">
              <a:defRPr/>
            </a:pPr>
            <a:r>
              <a:rPr lang="de-DE" sz="788" dirty="0">
                <a:solidFill>
                  <a:srgbClr val="FFFF00"/>
                </a:solidFill>
                <a:latin typeface="Courier New"/>
                <a:cs typeface="Courier New"/>
              </a:rPr>
              <a:t>  6 5</a:t>
            </a:r>
          </a:p>
          <a:p>
            <a:pPr eaLnBrk="1" hangingPunct="1">
              <a:defRPr/>
            </a:pPr>
            <a:r>
              <a:rPr lang="de-DE" sz="788" dirty="0">
                <a:solidFill>
                  <a:srgbClr val="FFFF00"/>
                </a:solidFill>
                <a:latin typeface="Courier New"/>
                <a:cs typeface="Courier New"/>
              </a:rPr>
              <a:t>  7 -8</a:t>
            </a:r>
          </a:p>
          <a:p>
            <a:pPr eaLnBrk="1" hangingPunct="1">
              <a:defRPr/>
            </a:pPr>
            <a:r>
              <a:rPr lang="de-DE" sz="788" dirty="0">
                <a:solidFill>
                  <a:srgbClr val="FFFF00"/>
                </a:solidFill>
                <a:latin typeface="Courier New"/>
                <a:cs typeface="Courier New"/>
              </a:rPr>
              <a:t>  8 7 -9</a:t>
            </a:r>
          </a:p>
          <a:p>
            <a:pPr eaLnBrk="1" hangingPunct="1">
              <a:defRPr/>
            </a:pPr>
            <a:r>
              <a:rPr lang="de-DE" sz="788" dirty="0">
                <a:solidFill>
                  <a:srgbClr val="FFFF00"/>
                </a:solidFill>
                <a:latin typeface="Courier New"/>
                <a:cs typeface="Courier New"/>
              </a:rPr>
              <a:t>  9 8 -10</a:t>
            </a:r>
          </a:p>
          <a:p>
            <a:pPr eaLnBrk="1" hangingPunct="1">
              <a:defRPr/>
            </a:pPr>
            <a:r>
              <a:rPr lang="de-DE" sz="788" dirty="0">
                <a:solidFill>
                  <a:srgbClr val="FFFF00"/>
                </a:solidFill>
                <a:latin typeface="Courier New"/>
                <a:cs typeface="Courier New"/>
              </a:rPr>
              <a:t>  10 9 -11</a:t>
            </a:r>
          </a:p>
          <a:p>
            <a:pPr eaLnBrk="1" hangingPunct="1">
              <a:defRPr/>
            </a:pPr>
            <a:r>
              <a:rPr lang="de-DE" sz="788" dirty="0">
                <a:solidFill>
                  <a:srgbClr val="FFFF00"/>
                </a:solidFill>
                <a:latin typeface="Courier New"/>
                <a:cs typeface="Courier New"/>
              </a:rPr>
              <a:t>  11 10 -12</a:t>
            </a:r>
          </a:p>
          <a:p>
            <a:pPr eaLnBrk="1" hangingPunct="1">
              <a:defRPr/>
            </a:pPr>
            <a:r>
              <a:rPr lang="de-DE" sz="788" dirty="0">
                <a:solidFill>
                  <a:srgbClr val="FFFF00"/>
                </a:solidFill>
                <a:latin typeface="Courier New"/>
                <a:cs typeface="Courier New"/>
              </a:rPr>
              <a:t>  12 11 -13</a:t>
            </a:r>
          </a:p>
          <a:p>
            <a:pPr eaLnBrk="1" hangingPunct="1">
              <a:defRPr/>
            </a:pPr>
            <a:r>
              <a:rPr lang="de-DE" sz="788" dirty="0">
                <a:solidFill>
                  <a:srgbClr val="FFFF00"/>
                </a:solidFill>
                <a:latin typeface="Courier New"/>
                <a:cs typeface="Courier New"/>
              </a:rPr>
              <a:t>  13 12 -14</a:t>
            </a:r>
          </a:p>
          <a:p>
            <a:pPr eaLnBrk="1" hangingPunct="1">
              <a:defRPr/>
            </a:pPr>
            <a:r>
              <a:rPr lang="de-DE" sz="788" dirty="0">
                <a:solidFill>
                  <a:srgbClr val="FFFF00"/>
                </a:solidFill>
                <a:latin typeface="Courier New"/>
                <a:cs typeface="Courier New"/>
              </a:rPr>
              <a:t>  14 13 -15</a:t>
            </a:r>
          </a:p>
          <a:p>
            <a:pPr eaLnBrk="1" hangingPunct="1">
              <a:defRPr/>
            </a:pPr>
            <a:r>
              <a:rPr lang="de-DE" sz="788" dirty="0">
                <a:solidFill>
                  <a:srgbClr val="FFFF00"/>
                </a:solidFill>
                <a:latin typeface="Courier New"/>
                <a:cs typeface="Courier New"/>
              </a:rPr>
              <a:t>  15 14 -16</a:t>
            </a:r>
          </a:p>
          <a:p>
            <a:pPr eaLnBrk="1" hangingPunct="1">
              <a:defRPr/>
            </a:pPr>
            <a:r>
              <a:rPr lang="de-DE" sz="788" dirty="0">
                <a:solidFill>
                  <a:srgbClr val="FFFF00"/>
                </a:solidFill>
                <a:latin typeface="Courier New"/>
                <a:cs typeface="Courier New"/>
              </a:rPr>
              <a:t>  16 15 -17</a:t>
            </a:r>
          </a:p>
          <a:p>
            <a:pPr eaLnBrk="1" hangingPunct="1">
              <a:defRPr/>
            </a:pPr>
            <a:r>
              <a:rPr lang="de-DE" sz="788" dirty="0">
                <a:solidFill>
                  <a:srgbClr val="FFFF00"/>
                </a:solidFill>
                <a:latin typeface="Courier New"/>
                <a:cs typeface="Courier New"/>
              </a:rPr>
              <a:t>  17 16 -18</a:t>
            </a:r>
          </a:p>
          <a:p>
            <a:pPr eaLnBrk="1" hangingPunct="1">
              <a:defRPr/>
            </a:pPr>
            <a:endParaRPr lang="en-US" sz="788" dirty="0">
              <a:solidFill>
                <a:srgbClr val="FFFF00"/>
              </a:solidFill>
              <a:latin typeface="Courier New" charset="0"/>
            </a:endParaRPr>
          </a:p>
          <a:p>
            <a:pPr eaLnBrk="1" hangingPunct="1">
              <a:defRPr/>
            </a:pPr>
            <a:r>
              <a:rPr lang="en-US" sz="788" dirty="0">
                <a:solidFill>
                  <a:srgbClr val="FFFF00"/>
                </a:solidFill>
                <a:latin typeface="Courier New" charset="0"/>
              </a:rPr>
              <a:t>--- DELETED INPUT ---</a:t>
            </a:r>
          </a:p>
        </p:txBody>
      </p:sp>
      <p:pic>
        <p:nvPicPr>
          <p:cNvPr id="9" name="Picture 8">
            <a:extLst>
              <a:ext uri="{FF2B5EF4-FFF2-40B4-BE49-F238E27FC236}">
                <a16:creationId xmlns:a16="http://schemas.microsoft.com/office/drawing/2014/main" id="{93B87040-D05B-7049-AD2C-FAA9E7D06849}"/>
              </a:ext>
            </a:extLst>
          </p:cNvPr>
          <p:cNvPicPr>
            <a:picLocks noChangeAspect="1"/>
          </p:cNvPicPr>
          <p:nvPr/>
        </p:nvPicPr>
        <p:blipFill>
          <a:blip r:embed="rId2"/>
          <a:stretch>
            <a:fillRect/>
          </a:stretch>
        </p:blipFill>
        <p:spPr>
          <a:xfrm>
            <a:off x="6743701" y="1145612"/>
            <a:ext cx="2323839" cy="3389313"/>
          </a:xfrm>
          <a:prstGeom prst="rect">
            <a:avLst/>
          </a:prstGeom>
        </p:spPr>
      </p:pic>
    </p:spTree>
    <p:extLst>
      <p:ext uri="{BB962C8B-B14F-4D97-AF65-F5344CB8AC3E}">
        <p14:creationId xmlns:p14="http://schemas.microsoft.com/office/powerpoint/2010/main" val="16387611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Input</a:t>
            </a:r>
          </a:p>
        </p:txBody>
      </p:sp>
      <p:sp>
        <p:nvSpPr>
          <p:cNvPr id="7" name="Text Box 2"/>
          <p:cNvSpPr txBox="1">
            <a:spLocks noChangeArrowheads="1"/>
          </p:cNvSpPr>
          <p:nvPr/>
        </p:nvSpPr>
        <p:spPr bwMode="auto">
          <a:xfrm>
            <a:off x="457201" y="858435"/>
            <a:ext cx="6286500" cy="397237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788" dirty="0">
                <a:solidFill>
                  <a:srgbClr val="FFFF00"/>
                </a:solidFill>
                <a:latin typeface="Courier New" charset="0"/>
              </a:rPr>
              <a:t>--- DELETED INPUT ---</a:t>
            </a:r>
          </a:p>
          <a:p>
            <a:pPr eaLnBrk="1" hangingPunct="1">
              <a:defRPr/>
            </a:pPr>
            <a:endParaRPr lang="de-DE" sz="788" dirty="0">
              <a:solidFill>
                <a:srgbClr val="FFFF00"/>
              </a:solidFill>
              <a:latin typeface="Courier New"/>
              <a:cs typeface="Courier New"/>
            </a:endParaRPr>
          </a:p>
          <a:p>
            <a:pPr eaLnBrk="1" hangingPunct="1">
              <a:defRPr/>
            </a:pPr>
            <a:r>
              <a:rPr lang="en-US" sz="788" dirty="0">
                <a:solidFill>
                  <a:srgbClr val="FFFF00"/>
                </a:solidFill>
                <a:latin typeface="Courier New"/>
                <a:cs typeface="Courier New"/>
              </a:rPr>
              <a:t>  </a:t>
            </a:r>
            <a:r>
              <a:rPr lang="mr-IN" sz="788" dirty="0">
                <a:solidFill>
                  <a:srgbClr val="FFFF00"/>
                </a:solidFill>
                <a:latin typeface="Courier New"/>
                <a:cs typeface="Courier New"/>
              </a:rPr>
              <a:t>19 -20</a:t>
            </a:r>
          </a:p>
          <a:p>
            <a:pPr eaLnBrk="1" hangingPunct="1">
              <a:defRPr/>
            </a:pPr>
            <a:r>
              <a:rPr lang="mr-IN" sz="788" dirty="0">
                <a:solidFill>
                  <a:srgbClr val="FFFF00"/>
                </a:solidFill>
                <a:latin typeface="Courier New"/>
                <a:cs typeface="Courier New"/>
              </a:rPr>
              <a:t>  20 19 -21</a:t>
            </a:r>
          </a:p>
          <a:p>
            <a:pPr eaLnBrk="1" hangingPunct="1">
              <a:defRPr/>
            </a:pPr>
            <a:r>
              <a:rPr lang="mr-IN" sz="788" dirty="0">
                <a:solidFill>
                  <a:srgbClr val="FFFF00"/>
                </a:solidFill>
                <a:latin typeface="Courier New"/>
                <a:cs typeface="Courier New"/>
              </a:rPr>
              <a:t>  21 20 -22</a:t>
            </a:r>
          </a:p>
          <a:p>
            <a:pPr eaLnBrk="1" hangingPunct="1">
              <a:defRPr/>
            </a:pPr>
            <a:r>
              <a:rPr lang="mr-IN" sz="788" dirty="0">
                <a:solidFill>
                  <a:srgbClr val="FFFF00"/>
                </a:solidFill>
                <a:latin typeface="Courier New"/>
                <a:cs typeface="Courier New"/>
              </a:rPr>
              <a:t>  22 21 -23</a:t>
            </a:r>
          </a:p>
          <a:p>
            <a:pPr eaLnBrk="1" hangingPunct="1">
              <a:defRPr/>
            </a:pPr>
            <a:r>
              <a:rPr lang="mr-IN" sz="788" dirty="0">
                <a:solidFill>
                  <a:srgbClr val="FFFF00"/>
                </a:solidFill>
                <a:latin typeface="Courier New"/>
                <a:cs typeface="Courier New"/>
              </a:rPr>
              <a:t>  23 22 -24</a:t>
            </a:r>
          </a:p>
          <a:p>
            <a:pPr eaLnBrk="1" hangingPunct="1">
              <a:defRPr/>
            </a:pPr>
            <a:r>
              <a:rPr lang="mr-IN" sz="788" dirty="0">
                <a:solidFill>
                  <a:srgbClr val="FFFF00"/>
                </a:solidFill>
                <a:latin typeface="Courier New"/>
                <a:cs typeface="Courier New"/>
              </a:rPr>
              <a:t>  24 23 -25</a:t>
            </a:r>
          </a:p>
          <a:p>
            <a:pPr eaLnBrk="1" hangingPunct="1">
              <a:defRPr/>
            </a:pPr>
            <a:r>
              <a:rPr lang="mr-IN" sz="788" dirty="0">
                <a:solidFill>
                  <a:srgbClr val="FFFF00"/>
                </a:solidFill>
                <a:latin typeface="Courier New"/>
                <a:cs typeface="Courier New"/>
              </a:rPr>
              <a:t>  25 24 -26</a:t>
            </a:r>
          </a:p>
          <a:p>
            <a:pPr eaLnBrk="1" hangingPunct="1">
              <a:defRPr/>
            </a:pPr>
            <a:r>
              <a:rPr lang="mr-IN" sz="788" dirty="0">
                <a:solidFill>
                  <a:srgbClr val="FFFF00"/>
                </a:solidFill>
                <a:latin typeface="Courier New"/>
                <a:cs typeface="Courier New"/>
              </a:rPr>
              <a:t>  26 25 -27</a:t>
            </a:r>
          </a:p>
          <a:p>
            <a:pPr eaLnBrk="1" hangingPunct="1">
              <a:defRPr/>
            </a:pPr>
            <a:r>
              <a:rPr lang="mr-IN" sz="788" dirty="0">
                <a:solidFill>
                  <a:srgbClr val="FFFF00"/>
                </a:solidFill>
                <a:latin typeface="Courier New"/>
                <a:cs typeface="Courier New"/>
              </a:rPr>
              <a:t>  27 26 -28</a:t>
            </a:r>
          </a:p>
          <a:p>
            <a:pPr eaLnBrk="1" hangingPunct="1">
              <a:defRPr/>
            </a:pPr>
            <a:r>
              <a:rPr lang="mr-IN" sz="788" dirty="0">
                <a:solidFill>
                  <a:srgbClr val="FFFF00"/>
                </a:solidFill>
                <a:latin typeface="Courier New"/>
                <a:cs typeface="Courier New"/>
              </a:rPr>
              <a:t>  28 27 -29</a:t>
            </a:r>
          </a:p>
          <a:p>
            <a:pPr eaLnBrk="1" hangingPunct="1">
              <a:defRPr/>
            </a:pPr>
            <a:r>
              <a:rPr lang="mr-IN" sz="788" dirty="0">
                <a:solidFill>
                  <a:srgbClr val="FFFF00"/>
                </a:solidFill>
                <a:latin typeface="Courier New"/>
                <a:cs typeface="Courier New"/>
              </a:rPr>
              <a:t>  29 28 -30</a:t>
            </a:r>
          </a:p>
          <a:p>
            <a:pPr eaLnBrk="1" hangingPunct="1">
              <a:defRPr/>
            </a:pPr>
            <a:r>
              <a:rPr lang="mr-IN" sz="788" dirty="0">
                <a:solidFill>
                  <a:srgbClr val="FFFF00"/>
                </a:solidFill>
                <a:latin typeface="Courier New"/>
                <a:cs typeface="Courier New"/>
              </a:rPr>
              <a:t>  30 29 -31</a:t>
            </a:r>
          </a:p>
          <a:p>
            <a:pPr eaLnBrk="1" hangingPunct="1">
              <a:defRPr/>
            </a:pPr>
            <a:r>
              <a:rPr lang="mr-IN" sz="788" dirty="0">
                <a:solidFill>
                  <a:srgbClr val="FFFF00"/>
                </a:solidFill>
                <a:latin typeface="Courier New"/>
                <a:cs typeface="Courier New"/>
              </a:rPr>
              <a:t>  31 30 -32</a:t>
            </a:r>
          </a:p>
          <a:p>
            <a:pPr eaLnBrk="1" hangingPunct="1">
              <a:defRPr/>
            </a:pPr>
            <a:r>
              <a:rPr lang="mr-IN" sz="788" dirty="0">
                <a:solidFill>
                  <a:srgbClr val="FFFF00"/>
                </a:solidFill>
                <a:latin typeface="Courier New"/>
                <a:cs typeface="Courier New"/>
              </a:rPr>
              <a:t>  32 18 31 -33</a:t>
            </a:r>
          </a:p>
          <a:p>
            <a:pPr eaLnBrk="1" hangingPunct="1">
              <a:defRPr/>
            </a:pPr>
            <a:r>
              <a:rPr lang="mr-IN" sz="788" dirty="0">
                <a:solidFill>
                  <a:srgbClr val="FFFF00"/>
                </a:solidFill>
                <a:latin typeface="Courier New"/>
                <a:cs typeface="Courier New"/>
              </a:rPr>
              <a:t>  33 32 -34</a:t>
            </a:r>
          </a:p>
          <a:p>
            <a:pPr eaLnBrk="1" hangingPunct="1">
              <a:defRPr/>
            </a:pPr>
            <a:r>
              <a:rPr lang="mr-IN" sz="788" dirty="0">
                <a:solidFill>
                  <a:srgbClr val="FFFF00"/>
                </a:solidFill>
                <a:latin typeface="Courier New"/>
                <a:cs typeface="Courier New"/>
              </a:rPr>
              <a:t>  34 33 -35</a:t>
            </a:r>
          </a:p>
          <a:p>
            <a:pPr eaLnBrk="1" hangingPunct="1">
              <a:defRPr/>
            </a:pPr>
            <a:r>
              <a:rPr lang="mr-IN" sz="788" dirty="0">
                <a:solidFill>
                  <a:srgbClr val="FFFF00"/>
                </a:solidFill>
                <a:latin typeface="Courier New"/>
                <a:cs typeface="Courier New"/>
              </a:rPr>
              <a:t>  35 34 -36</a:t>
            </a:r>
          </a:p>
          <a:p>
            <a:pPr eaLnBrk="1" hangingPunct="1">
              <a:defRPr/>
            </a:pPr>
            <a:r>
              <a:rPr lang="mr-IN" sz="788" dirty="0">
                <a:solidFill>
                  <a:srgbClr val="FFFF00"/>
                </a:solidFill>
                <a:latin typeface="Courier New"/>
                <a:cs typeface="Courier New"/>
              </a:rPr>
              <a:t>  36 35 -37</a:t>
            </a:r>
          </a:p>
          <a:p>
            <a:pPr eaLnBrk="1" hangingPunct="1">
              <a:defRPr/>
            </a:pPr>
            <a:r>
              <a:rPr lang="mr-IN" sz="788" dirty="0">
                <a:solidFill>
                  <a:srgbClr val="FFFF00"/>
                </a:solidFill>
                <a:latin typeface="Courier New"/>
                <a:cs typeface="Courier New"/>
              </a:rPr>
              <a:t>  37 36 -38</a:t>
            </a:r>
          </a:p>
          <a:p>
            <a:pPr eaLnBrk="1" hangingPunct="1">
              <a:defRPr/>
            </a:pPr>
            <a:r>
              <a:rPr lang="mr-IN" sz="788" dirty="0">
                <a:solidFill>
                  <a:srgbClr val="FFFF00"/>
                </a:solidFill>
                <a:latin typeface="Courier New"/>
                <a:cs typeface="Courier New"/>
              </a:rPr>
              <a:t>  38 37</a:t>
            </a:r>
          </a:p>
          <a:p>
            <a:pPr eaLnBrk="1" hangingPunct="1">
              <a:defRPr/>
            </a:pPr>
            <a:r>
              <a:rPr lang="mr-IN" sz="788" dirty="0">
                <a:solidFill>
                  <a:srgbClr val="FFFF00"/>
                </a:solidFill>
                <a:latin typeface="Courier New"/>
                <a:cs typeface="Courier New"/>
              </a:rPr>
              <a:t>END CONNECTIONDATA</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BEGIN PERIOD 1</a:t>
            </a:r>
          </a:p>
          <a:p>
            <a:pPr eaLnBrk="1" hangingPunct="1">
              <a:defRPr/>
            </a:pPr>
            <a:r>
              <a:rPr lang="mr-IN" sz="788" dirty="0">
                <a:solidFill>
                  <a:srgbClr val="FFFF00"/>
                </a:solidFill>
                <a:latin typeface="Courier New"/>
                <a:cs typeface="Courier New"/>
              </a:rPr>
              <a:t>  1 INFLOW   86400.000</a:t>
            </a:r>
          </a:p>
          <a:p>
            <a:pPr eaLnBrk="1" hangingPunct="1">
              <a:defRPr/>
            </a:pPr>
            <a:r>
              <a:rPr lang="mr-IN" sz="788" dirty="0">
                <a:solidFill>
                  <a:srgbClr val="FFFF00"/>
                </a:solidFill>
                <a:latin typeface="Courier New"/>
                <a:cs typeface="Courier New"/>
              </a:rPr>
              <a:t>END PERIOD</a:t>
            </a:r>
          </a:p>
          <a:p>
            <a:pPr eaLnBrk="1" hangingPunct="1">
              <a:defRPr/>
            </a:pPr>
            <a:endParaRPr lang="mr-IN" sz="788" dirty="0">
              <a:solidFill>
                <a:srgbClr val="FFFF00"/>
              </a:solidFill>
              <a:latin typeface="Courier New"/>
              <a:cs typeface="Courier New"/>
            </a:endParaRPr>
          </a:p>
          <a:p>
            <a:pPr eaLnBrk="1" hangingPunct="1">
              <a:defRPr/>
            </a:pPr>
            <a:r>
              <a:rPr lang="mr-IN" sz="788" dirty="0">
                <a:solidFill>
                  <a:srgbClr val="FFFF00"/>
                </a:solidFill>
                <a:latin typeface="Courier New"/>
                <a:cs typeface="Courier New"/>
              </a:rPr>
              <a:t>BEGIN PERIOD 2</a:t>
            </a:r>
          </a:p>
          <a:p>
            <a:pPr eaLnBrk="1" hangingPunct="1">
              <a:defRPr/>
            </a:pPr>
            <a:r>
              <a:rPr lang="mr-IN" sz="788" dirty="0">
                <a:solidFill>
                  <a:srgbClr val="FFFF00"/>
                </a:solidFill>
                <a:latin typeface="Courier New"/>
                <a:cs typeface="Courier New"/>
              </a:rPr>
              <a:t>  1 INFLOW   95040.</a:t>
            </a:r>
          </a:p>
          <a:p>
            <a:pPr eaLnBrk="1" hangingPunct="1">
              <a:defRPr/>
            </a:pPr>
            <a:r>
              <a:rPr lang="mr-IN" sz="788" dirty="0">
                <a:solidFill>
                  <a:srgbClr val="FFFF00"/>
                </a:solidFill>
                <a:latin typeface="Courier New"/>
                <a:cs typeface="Courier New"/>
              </a:rPr>
              <a:t>END PERIOD</a:t>
            </a:r>
            <a:endParaRPr lang="en-US" sz="788" dirty="0">
              <a:solidFill>
                <a:srgbClr val="FFFF00"/>
              </a:solidFill>
              <a:latin typeface="Courier New" charset="0"/>
            </a:endParaRPr>
          </a:p>
        </p:txBody>
      </p:sp>
      <p:pic>
        <p:nvPicPr>
          <p:cNvPr id="8" name="Picture 7">
            <a:extLst>
              <a:ext uri="{FF2B5EF4-FFF2-40B4-BE49-F238E27FC236}">
                <a16:creationId xmlns:a16="http://schemas.microsoft.com/office/drawing/2014/main" id="{0213BBB8-7F96-2C4A-8016-F73A0235EA5E}"/>
              </a:ext>
            </a:extLst>
          </p:cNvPr>
          <p:cNvPicPr>
            <a:picLocks noChangeAspect="1"/>
          </p:cNvPicPr>
          <p:nvPr/>
        </p:nvPicPr>
        <p:blipFill>
          <a:blip r:embed="rId2"/>
          <a:stretch>
            <a:fillRect/>
          </a:stretch>
        </p:blipFill>
        <p:spPr>
          <a:xfrm>
            <a:off x="6743701" y="1145612"/>
            <a:ext cx="2323839" cy="3389313"/>
          </a:xfrm>
          <a:prstGeom prst="rect">
            <a:avLst/>
          </a:prstGeom>
        </p:spPr>
      </p:pic>
    </p:spTree>
    <p:extLst>
      <p:ext uri="{BB962C8B-B14F-4D97-AF65-F5344CB8AC3E}">
        <p14:creationId xmlns:p14="http://schemas.microsoft.com/office/powerpoint/2010/main" val="4052103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Output</a:t>
            </a:r>
          </a:p>
        </p:txBody>
      </p:sp>
      <p:sp>
        <p:nvSpPr>
          <p:cNvPr id="7" name="Text Box 2"/>
          <p:cNvSpPr txBox="1">
            <a:spLocks noChangeArrowheads="1"/>
          </p:cNvSpPr>
          <p:nvPr/>
        </p:nvSpPr>
        <p:spPr bwMode="auto">
          <a:xfrm>
            <a:off x="1428750" y="898415"/>
            <a:ext cx="6286500" cy="4131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750" dirty="0">
                <a:solidFill>
                  <a:srgbClr val="FFFF00"/>
                </a:solidFill>
                <a:latin typeface="Courier New"/>
                <a:cs typeface="Courier New"/>
              </a:rPr>
              <a:t> SFR-1 BUDGET FOR ENTIRE MODEL AT END OF TIME STEP    1, STRESS PERIOD   1</a:t>
            </a:r>
          </a:p>
          <a:p>
            <a:pPr eaLnBrk="1" hangingPunct="1">
              <a:defRPr/>
            </a:pPr>
            <a:r>
              <a:rPr lang="mr-IN" sz="750" dirty="0">
                <a:solidFill>
                  <a:srgbClr val="FFFF00"/>
                </a:solidFill>
                <a:latin typeface="Courier New"/>
                <a:cs typeface="Courier New"/>
              </a:rPr>
              <a:t>  ------------------------------------------------------------------------------</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CUMULATIVE SFR-1      L**3       RATES FOR THIS TIME STEP      L**3/T</a:t>
            </a:r>
          </a:p>
          <a:p>
            <a:pPr eaLnBrk="1" hangingPunct="1">
              <a:defRPr/>
            </a:pPr>
            <a:r>
              <a:rPr lang="mr-IN" sz="750" dirty="0">
                <a:solidFill>
                  <a:srgbClr val="FFFF00"/>
                </a:solidFill>
                <a:latin typeface="Courier New"/>
                <a:cs typeface="Courier New"/>
              </a:rPr>
              <a:t>     ------------------                 ------------------------</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IN:                                      IN:</a:t>
            </a:r>
          </a:p>
          <a:p>
            <a:pPr eaLnBrk="1" hangingPunct="1">
              <a:defRPr/>
            </a:pPr>
            <a:r>
              <a:rPr lang="mr-IN" sz="750" dirty="0">
                <a:solidFill>
                  <a:srgbClr val="FFFF00"/>
                </a:solidFill>
                <a:latin typeface="Courier New"/>
                <a:cs typeface="Courier New"/>
              </a:rPr>
              <a:t>           ---                                      ---</a:t>
            </a:r>
          </a:p>
          <a:p>
            <a:pPr eaLnBrk="1" hangingPunct="1">
              <a:defRPr/>
            </a:pPr>
            <a:r>
              <a:rPr lang="mr-IN" sz="750" dirty="0">
                <a:solidFill>
                  <a:srgbClr val="FFFF00"/>
                </a:solidFill>
                <a:latin typeface="Courier New"/>
                <a:cs typeface="Courier New"/>
              </a:rPr>
              <a:t>          EXT-INFLOW =   394416000.0000            EXT-INFLOW =       86400.0000</a:t>
            </a:r>
          </a:p>
          <a:p>
            <a:pPr eaLnBrk="1" hangingPunct="1">
              <a:defRPr/>
            </a:pPr>
            <a:r>
              <a:rPr lang="mr-IN" sz="750" dirty="0">
                <a:solidFill>
                  <a:srgbClr val="FFFF00"/>
                </a:solidFill>
                <a:latin typeface="Courier New"/>
                <a:cs typeface="Courier New"/>
              </a:rPr>
              <a:t>            FROM-MVR =  1229229296.0636              FROM-MVR =      269272.5731</a:t>
            </a:r>
          </a:p>
          <a:p>
            <a:pPr eaLnBrk="1" hangingPunct="1">
              <a:defRPr/>
            </a:pPr>
            <a:r>
              <a:rPr lang="mr-IN" sz="750" dirty="0">
                <a:solidFill>
                  <a:srgbClr val="FFFF00"/>
                </a:solidFill>
                <a:latin typeface="Courier New"/>
                <a:cs typeface="Courier New"/>
              </a:rPr>
              <a:t>            RAINFALL =           0.0000              RAINFALL =           0.0000</a:t>
            </a:r>
          </a:p>
          <a:p>
            <a:pPr eaLnBrk="1" hangingPunct="1">
              <a:defRPr/>
            </a:pPr>
            <a:r>
              <a:rPr lang="mr-IN" sz="750" dirty="0">
                <a:solidFill>
                  <a:srgbClr val="FFFF00"/>
                </a:solidFill>
                <a:latin typeface="Courier New"/>
                <a:cs typeface="Courier New"/>
              </a:rPr>
              <a:t>              RUNOFF =           0.0000                RUNOFF =           0.0000</a:t>
            </a:r>
          </a:p>
          <a:p>
            <a:pPr eaLnBrk="1" hangingPunct="1">
              <a:defRPr/>
            </a:pPr>
            <a:r>
              <a:rPr lang="mr-IN" sz="750" dirty="0">
                <a:solidFill>
                  <a:srgbClr val="FFFF00"/>
                </a:solidFill>
                <a:latin typeface="Courier New"/>
                <a:cs typeface="Courier New"/>
              </a:rPr>
              <a:t>                 GWF =  1083367995.0924                   GWF =      237320.4809</a:t>
            </a:r>
          </a:p>
          <a:p>
            <a:pPr eaLnBrk="1" hangingPunct="1">
              <a:defRPr/>
            </a:pPr>
            <a:r>
              <a:rPr lang="mr-IN" sz="750" dirty="0">
                <a:solidFill>
                  <a:srgbClr val="FFFF00"/>
                </a:solidFill>
                <a:latin typeface="Courier New"/>
                <a:cs typeface="Courier New"/>
              </a:rPr>
              <a:t>         EVAPORATION =           0.0000           EVAPORATION =           0.0000</a:t>
            </a:r>
          </a:p>
          <a:p>
            <a:pPr eaLnBrk="1" hangingPunct="1">
              <a:defRPr/>
            </a:pPr>
            <a:r>
              <a:rPr lang="mr-IN" sz="750" dirty="0">
                <a:solidFill>
                  <a:srgbClr val="FFFF00"/>
                </a:solidFill>
                <a:latin typeface="Courier New"/>
                <a:cs typeface="Courier New"/>
              </a:rPr>
              <a:t>         EXT-OUTFLOW =           0.0000           EXT-OUTFLOW =           0.0000</a:t>
            </a:r>
          </a:p>
          <a:p>
            <a:pPr eaLnBrk="1" hangingPunct="1">
              <a:defRPr/>
            </a:pPr>
            <a:r>
              <a:rPr lang="mr-IN" sz="750" dirty="0">
                <a:solidFill>
                  <a:srgbClr val="FFFF00"/>
                </a:solidFill>
                <a:latin typeface="Courier New"/>
                <a:cs typeface="Courier New"/>
              </a:rPr>
              <a:t>              TO-MVR =           0.0000                TO-MVR =           0.0000</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TOTAL IN =  2707013291.1560              TOTAL IN =      592993.0539</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OUT:                                     OUT:</a:t>
            </a:r>
          </a:p>
          <a:p>
            <a:pPr eaLnBrk="1" hangingPunct="1">
              <a:defRPr/>
            </a:pPr>
            <a:r>
              <a:rPr lang="mr-IN" sz="750" dirty="0">
                <a:solidFill>
                  <a:srgbClr val="FFFF00"/>
                </a:solidFill>
                <a:latin typeface="Courier New"/>
                <a:cs typeface="Courier New"/>
              </a:rPr>
              <a:t>          ----                                     ----</a:t>
            </a:r>
          </a:p>
          <a:p>
            <a:pPr eaLnBrk="1" hangingPunct="1">
              <a:defRPr/>
            </a:pPr>
            <a:r>
              <a:rPr lang="mr-IN" sz="750" dirty="0">
                <a:solidFill>
                  <a:srgbClr val="FFFF00"/>
                </a:solidFill>
                <a:latin typeface="Courier New"/>
                <a:cs typeface="Courier New"/>
              </a:rPr>
              <a:t>          EXT-INFLOW =           0.0000            EXT-INFLOW =           0.0000</a:t>
            </a:r>
          </a:p>
          <a:p>
            <a:pPr eaLnBrk="1" hangingPunct="1">
              <a:defRPr/>
            </a:pPr>
            <a:r>
              <a:rPr lang="mr-IN" sz="750" dirty="0">
                <a:solidFill>
                  <a:srgbClr val="FFFF00"/>
                </a:solidFill>
                <a:latin typeface="Courier New"/>
                <a:cs typeface="Courier New"/>
              </a:rPr>
              <a:t>            FROM-MVR =           0.0000              FROM-MVR =           0.0000</a:t>
            </a:r>
          </a:p>
          <a:p>
            <a:pPr eaLnBrk="1" hangingPunct="1">
              <a:defRPr/>
            </a:pPr>
            <a:r>
              <a:rPr lang="mr-IN" sz="750" dirty="0">
                <a:solidFill>
                  <a:srgbClr val="FFFF00"/>
                </a:solidFill>
                <a:latin typeface="Courier New"/>
                <a:cs typeface="Courier New"/>
              </a:rPr>
              <a:t>            RAINFALL =           0.0000              RAINFALL =           0.0000</a:t>
            </a:r>
          </a:p>
          <a:p>
            <a:pPr eaLnBrk="1" hangingPunct="1">
              <a:defRPr/>
            </a:pPr>
            <a:r>
              <a:rPr lang="mr-IN" sz="750" dirty="0">
                <a:solidFill>
                  <a:srgbClr val="FFFF00"/>
                </a:solidFill>
                <a:latin typeface="Courier New"/>
                <a:cs typeface="Courier New"/>
              </a:rPr>
              <a:t>              RUNOFF =           0.0000                RUNOFF =           0.0000</a:t>
            </a:r>
          </a:p>
          <a:p>
            <a:pPr eaLnBrk="1" hangingPunct="1">
              <a:defRPr/>
            </a:pPr>
            <a:r>
              <a:rPr lang="mr-IN" sz="750" dirty="0">
                <a:solidFill>
                  <a:srgbClr val="FFFF00"/>
                </a:solidFill>
                <a:latin typeface="Courier New"/>
                <a:cs typeface="Courier New"/>
              </a:rPr>
              <a:t>                 GWF =   973384747.4528                   GWF =      213227.7650</a:t>
            </a:r>
          </a:p>
          <a:p>
            <a:pPr eaLnBrk="1" hangingPunct="1">
              <a:defRPr/>
            </a:pPr>
            <a:r>
              <a:rPr lang="mr-IN" sz="750" dirty="0">
                <a:solidFill>
                  <a:srgbClr val="FFFF00"/>
                </a:solidFill>
                <a:latin typeface="Courier New"/>
                <a:cs typeface="Courier New"/>
              </a:rPr>
              <a:t>         EVAPORATION =           0.0000           EVAPORATION =           0.0000</a:t>
            </a:r>
          </a:p>
          <a:p>
            <a:pPr eaLnBrk="1" hangingPunct="1">
              <a:defRPr/>
            </a:pPr>
            <a:r>
              <a:rPr lang="mr-IN" sz="750" dirty="0">
                <a:solidFill>
                  <a:srgbClr val="FFFF00"/>
                </a:solidFill>
                <a:latin typeface="Courier New"/>
                <a:cs typeface="Courier New"/>
              </a:rPr>
              <a:t>         EXT-OUTFLOW =   860196997.5266           EXT-OUTFLOW =      188433.0772</a:t>
            </a:r>
          </a:p>
          <a:p>
            <a:pPr eaLnBrk="1" hangingPunct="1">
              <a:defRPr/>
            </a:pPr>
            <a:r>
              <a:rPr lang="mr-IN" sz="750" dirty="0">
                <a:solidFill>
                  <a:srgbClr val="FFFF00"/>
                </a:solidFill>
                <a:latin typeface="Courier New"/>
                <a:cs typeface="Courier New"/>
              </a:rPr>
              <a:t>              TO-MVR =   873431546.1767                TO-MVR =      191332.2116</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TOTAL OUT =  2707013291.1560             TOTAL OUT =      592993.0539</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IN - OUT =           0.0000              IN - OUT =           0.0000</a:t>
            </a:r>
          </a:p>
          <a:p>
            <a:pPr eaLnBrk="1" hangingPunct="1">
              <a:defRPr/>
            </a:pPr>
            <a:endParaRPr lang="mr-IN" sz="750" dirty="0">
              <a:solidFill>
                <a:srgbClr val="FFFF00"/>
              </a:solidFill>
              <a:latin typeface="Courier New"/>
              <a:cs typeface="Courier New"/>
            </a:endParaRPr>
          </a:p>
          <a:p>
            <a:pPr eaLnBrk="1" hangingPunct="1">
              <a:defRPr/>
            </a:pPr>
            <a:r>
              <a:rPr lang="mr-IN" sz="750" dirty="0">
                <a:solidFill>
                  <a:srgbClr val="FFFF00"/>
                </a:solidFill>
                <a:latin typeface="Courier New"/>
                <a:cs typeface="Courier New"/>
              </a:rPr>
              <a:t> PERCENT DISCREPANCY =           0.00     PERCENT DISCREPANCY =           0.00</a:t>
            </a:r>
            <a:endParaRPr lang="en-US" sz="750"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3239E276-A2F7-0648-B661-5A414C682356}"/>
              </a:ext>
            </a:extLst>
          </p:cNvPr>
          <p:cNvPicPr>
            <a:picLocks noChangeAspect="1"/>
          </p:cNvPicPr>
          <p:nvPr/>
        </p:nvPicPr>
        <p:blipFill>
          <a:blip r:embed="rId2"/>
          <a:stretch>
            <a:fillRect/>
          </a:stretch>
        </p:blipFill>
        <p:spPr>
          <a:xfrm>
            <a:off x="6743701" y="1145612"/>
            <a:ext cx="2323839" cy="3389313"/>
          </a:xfrm>
          <a:prstGeom prst="rect">
            <a:avLst/>
          </a:prstGeom>
        </p:spPr>
      </p:pic>
    </p:spTree>
    <p:extLst>
      <p:ext uri="{BB962C8B-B14F-4D97-AF65-F5344CB8AC3E}">
        <p14:creationId xmlns:p14="http://schemas.microsoft.com/office/powerpoint/2010/main" val="4791190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SFR6 Package Output</a:t>
            </a:r>
          </a:p>
        </p:txBody>
      </p:sp>
      <p:sp>
        <p:nvSpPr>
          <p:cNvPr id="7" name="Text Box 2"/>
          <p:cNvSpPr txBox="1">
            <a:spLocks noChangeArrowheads="1"/>
          </p:cNvSpPr>
          <p:nvPr/>
        </p:nvSpPr>
        <p:spPr bwMode="auto">
          <a:xfrm>
            <a:off x="457201" y="949879"/>
            <a:ext cx="6286500" cy="387798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600" dirty="0">
                <a:solidFill>
                  <a:srgbClr val="FFFF00"/>
                </a:solidFill>
                <a:latin typeface="Courier New"/>
                <a:cs typeface="Courier New"/>
              </a:rPr>
              <a:t> SFR (SFR-1) STAGE   PERIOD      1   STEP        1</a:t>
            </a:r>
          </a:p>
          <a:p>
            <a:pPr eaLnBrk="1" hangingPunct="1">
              <a:defRPr/>
            </a:pPr>
            <a:r>
              <a:rPr lang="en-US" sz="600" dirty="0">
                <a:solidFill>
                  <a:srgbClr val="FFFF00"/>
                </a:solidFill>
                <a:latin typeface="Courier New"/>
                <a:cs typeface="Courier New"/>
              </a:rPr>
              <a:t> ------------------------------------------------------------------------------------------------</a:t>
            </a:r>
          </a:p>
          <a:p>
            <a:pPr eaLnBrk="1" hangingPunct="1">
              <a:defRPr/>
            </a:pPr>
            <a:r>
              <a:rPr lang="en-US" sz="600" dirty="0">
                <a:solidFill>
                  <a:srgbClr val="FFFF00"/>
                </a:solidFill>
                <a:latin typeface="Courier New"/>
                <a:cs typeface="Courier New"/>
              </a:rPr>
              <a:t> REACH  REACH                  REACH      REACH      REACH       GWF      STREAMBED   STREAMBED  </a:t>
            </a:r>
          </a:p>
          <a:p>
            <a:pPr eaLnBrk="1" hangingPunct="1">
              <a:defRPr/>
            </a:pPr>
            <a:r>
              <a:rPr lang="en-US" sz="600" dirty="0">
                <a:solidFill>
                  <a:srgbClr val="FFFF00"/>
                </a:solidFill>
                <a:latin typeface="Courier New"/>
                <a:cs typeface="Courier New"/>
              </a:rPr>
              <a:t>  NO.   (LAYER,ROW,COLUMN)     STAGE      DEPTH      WIDTH      HEAD     CONDUCTANCE  GRADIENT   </a:t>
            </a:r>
          </a:p>
          <a:p>
            <a:pPr eaLnBrk="1" hangingPunct="1">
              <a:defRPr/>
            </a:pPr>
            <a:r>
              <a:rPr lang="en-US" sz="600" dirty="0">
                <a:solidFill>
                  <a:srgbClr val="FFFF00"/>
                </a:solidFill>
                <a:latin typeface="Courier New"/>
                <a:cs typeface="Courier New"/>
              </a:rPr>
              <a:t> ------------------------------------------------------------------------------------------------</a:t>
            </a:r>
          </a:p>
          <a:p>
            <a:pPr eaLnBrk="1" hangingPunct="1">
              <a:defRPr/>
            </a:pPr>
            <a:r>
              <a:rPr lang="en-US" sz="600" dirty="0">
                <a:solidFill>
                  <a:srgbClr val="FFFF00"/>
                </a:solidFill>
                <a:latin typeface="Courier New"/>
                <a:cs typeface="Courier New"/>
              </a:rPr>
              <a:t>      1 (1,1,23)              48.87     0.2330      5.000      48.81      0.2000E+06  0.5916E-01 </a:t>
            </a:r>
          </a:p>
          <a:p>
            <a:pPr eaLnBrk="1" hangingPunct="1">
              <a:defRPr/>
            </a:pPr>
            <a:r>
              <a:rPr lang="en-US" sz="600" dirty="0">
                <a:solidFill>
                  <a:srgbClr val="FFFF00"/>
                </a:solidFill>
                <a:latin typeface="Courier New"/>
                <a:cs typeface="Courier New"/>
              </a:rPr>
              <a:t>      2 (1,2,23)              48.31     0.2158      5.000      48.23      0.1000E+06  0.7507E-01 </a:t>
            </a:r>
          </a:p>
          <a:p>
            <a:pPr eaLnBrk="1" hangingPunct="1">
              <a:defRPr/>
            </a:pPr>
            <a:r>
              <a:rPr lang="en-US" sz="600" dirty="0">
                <a:solidFill>
                  <a:srgbClr val="FFFF00"/>
                </a:solidFill>
                <a:latin typeface="Courier New"/>
                <a:cs typeface="Courier New"/>
              </a:rPr>
              <a:t>      3 (1,2,22)              47.79     0.2398      5.000      47.96      0.2000E+06 -0.1737     </a:t>
            </a:r>
          </a:p>
          <a:p>
            <a:pPr eaLnBrk="1" hangingPunct="1">
              <a:defRPr/>
            </a:pPr>
            <a:r>
              <a:rPr lang="mr-IN" sz="600" dirty="0">
                <a:solidFill>
                  <a:srgbClr val="FFFF00"/>
                </a:solidFill>
                <a:latin typeface="Courier New"/>
                <a:cs typeface="Courier New"/>
              </a:rPr>
              <a:t> </a:t>
            </a:r>
            <a:r>
              <a:rPr lang="en-US" sz="600" dirty="0">
                <a:solidFill>
                  <a:srgbClr val="FFFF00"/>
                </a:solidFill>
                <a:latin typeface="Courier New"/>
                <a:cs typeface="Courier New"/>
              </a:rPr>
              <a:t>     </a:t>
            </a:r>
            <a:r>
              <a:rPr lang="mr-IN" sz="600" dirty="0">
                <a:solidFill>
                  <a:srgbClr val="FFFF00"/>
                </a:solidFill>
                <a:latin typeface="Courier New"/>
                <a:cs typeface="Courier New"/>
              </a:rPr>
              <a:t>4 (1,3,21)              47.11     0.2953      5.000      47.29      0.2000E+06 -0.1767     </a:t>
            </a:r>
          </a:p>
          <a:p>
            <a:pPr eaLnBrk="1" hangingPunct="1">
              <a:defRPr/>
            </a:pPr>
            <a:r>
              <a:rPr lang="mr-IN" sz="600" dirty="0">
                <a:solidFill>
                  <a:srgbClr val="FFFF00"/>
                </a:solidFill>
                <a:latin typeface="Courier New"/>
                <a:cs typeface="Courier New"/>
              </a:rPr>
              <a:t>      5 (1,4,20)              46.43     0.3415      5.000      46.58      0.2000E+06 -0.1506     </a:t>
            </a:r>
          </a:p>
          <a:p>
            <a:pPr eaLnBrk="1" hangingPunct="1">
              <a:defRPr/>
            </a:pPr>
            <a:r>
              <a:rPr lang="mr-IN" sz="600" dirty="0">
                <a:solidFill>
                  <a:srgbClr val="FFFF00"/>
                </a:solidFill>
                <a:latin typeface="Courier New"/>
                <a:cs typeface="Courier New"/>
              </a:rPr>
              <a:t>      6 (1,5,20)              45.74     0.3767      5.000      45.86      0.2000E+06 -0.1203 </a:t>
            </a:r>
            <a:endParaRPr lang="en-US" sz="600" dirty="0">
              <a:solidFill>
                <a:srgbClr val="FFFF00"/>
              </a:solidFill>
              <a:latin typeface="Courier New"/>
              <a:cs typeface="Courier New"/>
            </a:endParaRPr>
          </a:p>
          <a:p>
            <a:pPr eaLnBrk="1" hangingPunct="1">
              <a:defRPr/>
            </a:pPr>
            <a:endParaRPr lang="en-US" sz="750" dirty="0">
              <a:solidFill>
                <a:srgbClr val="FFFF00"/>
              </a:solidFill>
              <a:latin typeface="Courier New" charset="0"/>
            </a:endParaRPr>
          </a:p>
          <a:p>
            <a:pPr eaLnBrk="1" hangingPunct="1">
              <a:defRPr/>
            </a:pPr>
            <a:r>
              <a:rPr lang="en-US" sz="750" dirty="0">
                <a:solidFill>
                  <a:srgbClr val="FFFF00"/>
                </a:solidFill>
                <a:latin typeface="Courier New" charset="0"/>
              </a:rPr>
              <a:t>--- DELETED OUTPUT ---</a:t>
            </a:r>
          </a:p>
          <a:p>
            <a:pPr eaLnBrk="1" hangingPunct="1">
              <a:defRPr/>
            </a:pPr>
            <a:endParaRPr lang="en-US" sz="750" dirty="0">
              <a:solidFill>
                <a:srgbClr val="FFFF00"/>
              </a:solidFill>
              <a:latin typeface="Courier New"/>
              <a:cs typeface="Courier New"/>
            </a:endParaRPr>
          </a:p>
          <a:p>
            <a:pPr eaLnBrk="1" hangingPunct="1">
              <a:defRPr/>
            </a:pPr>
            <a:r>
              <a:rPr lang="en-US" sz="600" dirty="0">
                <a:solidFill>
                  <a:srgbClr val="FFFF00"/>
                </a:solidFill>
                <a:latin typeface="Courier New"/>
                <a:cs typeface="Courier New"/>
              </a:rPr>
              <a:t>    </a:t>
            </a:r>
            <a:r>
              <a:rPr lang="mr-IN" sz="600" dirty="0">
                <a:solidFill>
                  <a:srgbClr val="FFFF00"/>
                </a:solidFill>
                <a:latin typeface="Courier New"/>
                <a:cs typeface="Courier New"/>
              </a:rPr>
              <a:t> 33 (1,30,15)             32.93     0.3870      5.000      32.91      0.2000E+06  0.2451E-01 </a:t>
            </a:r>
          </a:p>
          <a:p>
            <a:pPr eaLnBrk="1" hangingPunct="1">
              <a:defRPr/>
            </a:pPr>
            <a:r>
              <a:rPr lang="mr-IN" sz="600" dirty="0">
                <a:solidFill>
                  <a:srgbClr val="FFFF00"/>
                </a:solidFill>
                <a:latin typeface="Courier New"/>
                <a:cs typeface="Courier New"/>
              </a:rPr>
              <a:t>     34 (1,31,15)             31.95     0.3823      5.000      31.93      0.2000E+06  0.1949E-01 </a:t>
            </a:r>
          </a:p>
          <a:p>
            <a:pPr eaLnBrk="1" hangingPunct="1">
              <a:defRPr/>
            </a:pPr>
            <a:r>
              <a:rPr lang="mr-IN" sz="600" dirty="0">
                <a:solidFill>
                  <a:srgbClr val="FFFF00"/>
                </a:solidFill>
                <a:latin typeface="Courier New"/>
                <a:cs typeface="Courier New"/>
              </a:rPr>
              <a:t>     35 (1,32,15)             30.98     0.3778      5.000      30.96      0.2000E+06  0.2165E-01 </a:t>
            </a:r>
            <a:endParaRPr lang="en-US" sz="600" dirty="0">
              <a:solidFill>
                <a:srgbClr val="FFFF00"/>
              </a:solidFill>
              <a:latin typeface="Courier New"/>
              <a:cs typeface="Courier New"/>
            </a:endParaRPr>
          </a:p>
          <a:p>
            <a:pPr eaLnBrk="1" hangingPunct="1">
              <a:defRPr/>
            </a:pPr>
            <a:r>
              <a:rPr lang="en-US" sz="600" dirty="0">
                <a:solidFill>
                  <a:srgbClr val="FFFF00"/>
                </a:solidFill>
                <a:latin typeface="Courier New"/>
                <a:cs typeface="Courier New"/>
              </a:rPr>
              <a:t>     36 (1,33,15)             30.00     0.3724      5.000      29.97      0.2000E+06  0.2780E-01 </a:t>
            </a:r>
          </a:p>
          <a:p>
            <a:pPr eaLnBrk="1" hangingPunct="1">
              <a:defRPr/>
            </a:pPr>
            <a:r>
              <a:rPr lang="en-US" sz="600" dirty="0">
                <a:solidFill>
                  <a:srgbClr val="FFFF00"/>
                </a:solidFill>
                <a:latin typeface="Courier New"/>
                <a:cs typeface="Courier New"/>
              </a:rPr>
              <a:t>     37 (1,34,15)             29.02     0.3657      5.000      28.99      0.2000E+06  0.3262E-01 </a:t>
            </a:r>
          </a:p>
          <a:p>
            <a:pPr eaLnBrk="1" hangingPunct="1">
              <a:defRPr/>
            </a:pPr>
            <a:r>
              <a:rPr lang="en-US" sz="600" dirty="0">
                <a:solidFill>
                  <a:srgbClr val="FFFF00"/>
                </a:solidFill>
                <a:latin typeface="Courier New"/>
                <a:cs typeface="Courier New"/>
              </a:rPr>
              <a:t>     38 (1,35,15)             28.04     0.3590      5.000      28.02      0.2000E+06  0.2771E-01 </a:t>
            </a: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r>
              <a:rPr lang="en-US" sz="600" dirty="0">
                <a:solidFill>
                  <a:srgbClr val="FFFF00"/>
                </a:solidFill>
                <a:latin typeface="Courier New"/>
                <a:cs typeface="Courier New"/>
              </a:rPr>
              <a:t> SFR (SFR-1) FLOWS   PERIOD      1   STEP        1</a:t>
            </a:r>
          </a:p>
          <a:p>
            <a:pPr eaLnBrk="1" hangingPunct="1">
              <a:defRPr/>
            </a:pPr>
            <a:r>
              <a:rPr lang="en-US" sz="600" dirty="0">
                <a:solidFill>
                  <a:srgbClr val="FFFF00"/>
                </a:solidFill>
                <a:latin typeface="Courier New"/>
                <a:cs typeface="Courier New"/>
              </a:rPr>
              <a:t> </a:t>
            </a:r>
            <a:r>
              <a:rPr lang="en-US" sz="450" dirty="0">
                <a:solidFill>
                  <a:srgbClr val="FFFF00"/>
                </a:solidFill>
                <a:latin typeface="Courier New"/>
                <a:cs typeface="Courier New"/>
              </a:rPr>
              <a:t>----------------------------------------------------------------------------------------------------------------------------------------------------------------------------</a:t>
            </a:r>
          </a:p>
          <a:p>
            <a:pPr eaLnBrk="1" hangingPunct="1">
              <a:defRPr/>
            </a:pPr>
            <a:r>
              <a:rPr lang="en-US" sz="450" dirty="0">
                <a:solidFill>
                  <a:srgbClr val="FFFF00"/>
                </a:solidFill>
                <a:latin typeface="Courier New"/>
                <a:cs typeface="Courier New"/>
              </a:rPr>
              <a:t> REACH  REACH                 EXTERNAL      REACH       REACH       REACH       REACH       REACH       REACH       REACH     EXTERNAL      REACH       REACH      PERCENT   </a:t>
            </a:r>
          </a:p>
          <a:p>
            <a:pPr eaLnBrk="1" hangingPunct="1">
              <a:defRPr/>
            </a:pPr>
            <a:r>
              <a:rPr lang="en-US" sz="450" dirty="0">
                <a:solidFill>
                  <a:srgbClr val="FFFF00"/>
                </a:solidFill>
                <a:latin typeface="Courier New"/>
                <a:cs typeface="Courier New"/>
              </a:rPr>
              <a:t>  NO.   (LAYER,ROW,COLUMN)     INFLOW      INFLOW     FROM MVR    RAINFALL     RUNOFF      LEAKAGE   EVAPORATION   OUTFLOW     OUTFLOW     TO MVR     IN - OUT   DIFFERENCE  </a:t>
            </a:r>
          </a:p>
          <a:p>
            <a:pPr eaLnBrk="1" hangingPunct="1">
              <a:defRPr/>
            </a:pPr>
            <a:r>
              <a:rPr lang="en-US" sz="450" dirty="0">
                <a:solidFill>
                  <a:srgbClr val="FFFF00"/>
                </a:solidFill>
                <a:latin typeface="Courier New"/>
                <a:cs typeface="Courier New"/>
              </a:rPr>
              <a:t> ----------------------------------------------------------------------------------------------------------------------------------------------------------------------------</a:t>
            </a:r>
          </a:p>
          <a:p>
            <a:pPr eaLnBrk="1" hangingPunct="1">
              <a:defRPr/>
            </a:pPr>
            <a:r>
              <a:rPr lang="en-US" sz="450" dirty="0">
                <a:solidFill>
                  <a:srgbClr val="FFFF00"/>
                </a:solidFill>
                <a:latin typeface="Courier New"/>
                <a:cs typeface="Courier New"/>
              </a:rPr>
              <a:t>      1 (1,1,23)              0.8640E+05   0.000       0.000       0.000       0.000     -0.1183E+05   0.000     -0.7457E+05   0.000       0.000       0.000       0.000     </a:t>
            </a:r>
          </a:p>
          <a:p>
            <a:pPr eaLnBrk="1" hangingPunct="1">
              <a:defRPr/>
            </a:pPr>
            <a:r>
              <a:rPr lang="en-US" sz="450" dirty="0">
                <a:solidFill>
                  <a:srgbClr val="FFFF00"/>
                </a:solidFill>
                <a:latin typeface="Courier New"/>
                <a:cs typeface="Courier New"/>
              </a:rPr>
              <a:t>      2 (1,2,23)               0.000      0.7457E+05   0.000       0.000       0.000      -7507.       0.000     -0.6706E+05   0.000       0.000       0.000       0.000     </a:t>
            </a:r>
          </a:p>
          <a:p>
            <a:pPr eaLnBrk="1" hangingPunct="1">
              <a:defRPr/>
            </a:pPr>
            <a:r>
              <a:rPr lang="en-US" sz="450" dirty="0">
                <a:solidFill>
                  <a:srgbClr val="FFFF00"/>
                </a:solidFill>
                <a:latin typeface="Courier New"/>
                <a:cs typeface="Courier New"/>
              </a:rPr>
              <a:t>      3 (1,2,22)               0.000      0.6706E+05   0.000       0.000       0.000      0.3475E+05   0.000     -0.1018E+06   0.000       0.000       0.000       0.000     </a:t>
            </a:r>
          </a:p>
          <a:p>
            <a:pPr eaLnBrk="1" hangingPunct="1">
              <a:defRPr/>
            </a:pPr>
            <a:r>
              <a:rPr lang="en-US" sz="450" dirty="0">
                <a:solidFill>
                  <a:srgbClr val="FFFF00"/>
                </a:solidFill>
                <a:latin typeface="Courier New"/>
                <a:cs typeface="Courier New"/>
              </a:rPr>
              <a:t>      4 (1,3,21)               0.000      0.1018E+06   0.000       0.000       0.000      0.3534E+05   0.000     -0.1371E+06   0.000       0.000       0.000       0.000         </a:t>
            </a:r>
          </a:p>
          <a:p>
            <a:pPr eaLnBrk="1" hangingPunct="1">
              <a:defRPr/>
            </a:pPr>
            <a:r>
              <a:rPr lang="mr-IN" sz="450" dirty="0">
                <a:solidFill>
                  <a:srgbClr val="FFFF00"/>
                </a:solidFill>
                <a:latin typeface="Courier New"/>
                <a:cs typeface="Courier New"/>
              </a:rPr>
              <a:t> </a:t>
            </a:r>
            <a:r>
              <a:rPr lang="en-US" sz="450" dirty="0">
                <a:solidFill>
                  <a:srgbClr val="FFFF00"/>
                </a:solidFill>
                <a:latin typeface="Courier New"/>
                <a:cs typeface="Courier New"/>
              </a:rPr>
              <a:t>     </a:t>
            </a:r>
            <a:r>
              <a:rPr lang="mr-IN" sz="450" dirty="0">
                <a:solidFill>
                  <a:srgbClr val="FFFF00"/>
                </a:solidFill>
                <a:latin typeface="Courier New"/>
                <a:cs typeface="Courier New"/>
              </a:rPr>
              <a:t>5 (1,4,20)               0.000      0.1371E+06   0.000       0.000       0.000      0.3013E+05   0.000     -0.1673E+06   0.000       0.000       0.000       0.000     </a:t>
            </a:r>
          </a:p>
          <a:p>
            <a:pPr eaLnBrk="1" hangingPunct="1">
              <a:defRPr/>
            </a:pPr>
            <a:r>
              <a:rPr lang="mr-IN" sz="450" dirty="0">
                <a:solidFill>
                  <a:srgbClr val="FFFF00"/>
                </a:solidFill>
                <a:latin typeface="Courier New"/>
                <a:cs typeface="Courier New"/>
              </a:rPr>
              <a:t>      6 (1,5,20)               0.000      0.1673E+06   0.000       0.000       0.000      0.2406E+05   0.000       0.000     -0.8168E-02 -0.1913E+06   0.000       0.000</a:t>
            </a:r>
            <a:endParaRPr lang="en-US" sz="450" dirty="0">
              <a:solidFill>
                <a:srgbClr val="FFFF00"/>
              </a:solidFill>
              <a:latin typeface="Courier New"/>
              <a:cs typeface="Courier New"/>
            </a:endParaRPr>
          </a:p>
          <a:p>
            <a:pPr eaLnBrk="1" hangingPunct="1">
              <a:defRPr/>
            </a:pPr>
            <a:r>
              <a:rPr lang="mr-IN" sz="450" dirty="0">
                <a:solidFill>
                  <a:srgbClr val="FFFF00"/>
                </a:solidFill>
                <a:latin typeface="Courier New"/>
                <a:cs typeface="Courier New"/>
              </a:rPr>
              <a:t> </a:t>
            </a:r>
            <a:endParaRPr lang="en-US" sz="450" dirty="0">
              <a:solidFill>
                <a:srgbClr val="FFFF00"/>
              </a:solidFill>
              <a:latin typeface="Courier New"/>
              <a:cs typeface="Courier New"/>
            </a:endParaRPr>
          </a:p>
          <a:p>
            <a:pPr eaLnBrk="1" hangingPunct="1">
              <a:defRPr/>
            </a:pPr>
            <a:r>
              <a:rPr lang="en-US" sz="750" dirty="0">
                <a:solidFill>
                  <a:srgbClr val="FFFF00"/>
                </a:solidFill>
                <a:latin typeface="Courier New" charset="0"/>
              </a:rPr>
              <a:t>--- DELETED OUTPUT ---</a:t>
            </a:r>
          </a:p>
          <a:p>
            <a:pPr eaLnBrk="1" hangingPunct="1">
              <a:defRPr/>
            </a:pPr>
            <a:endParaRPr lang="en-US" sz="750" dirty="0">
              <a:solidFill>
                <a:srgbClr val="FFFF00"/>
              </a:solidFill>
              <a:latin typeface="Courier New"/>
              <a:cs typeface="Courier New"/>
            </a:endParaRPr>
          </a:p>
          <a:p>
            <a:pPr eaLnBrk="1" hangingPunct="1">
              <a:defRPr/>
            </a:pPr>
            <a:r>
              <a:rPr lang="en-US" sz="450" dirty="0">
                <a:solidFill>
                  <a:srgbClr val="FFFF00"/>
                </a:solidFill>
                <a:latin typeface="Courier New"/>
                <a:cs typeface="Courier New"/>
              </a:rPr>
              <a:t>    </a:t>
            </a:r>
            <a:r>
              <a:rPr lang="mr-IN" sz="450" dirty="0">
                <a:solidFill>
                  <a:srgbClr val="FFFF00"/>
                </a:solidFill>
                <a:latin typeface="Courier New"/>
                <a:cs typeface="Courier New"/>
              </a:rPr>
              <a:t> 33 (1,30,15)              0.000      0.2192E+06   0.000       0.000       0.000      -4901.       0.000     -0.2143E+06   0.000       0.000       0.000       0.000     </a:t>
            </a:r>
          </a:p>
          <a:p>
            <a:pPr eaLnBrk="1" hangingPunct="1">
              <a:defRPr/>
            </a:pPr>
            <a:r>
              <a:rPr lang="mr-IN" sz="450" dirty="0">
                <a:solidFill>
                  <a:srgbClr val="FFFF00"/>
                </a:solidFill>
                <a:latin typeface="Courier New"/>
                <a:cs typeface="Courier New"/>
              </a:rPr>
              <a:t>     34 (1,31,15)              0.000      0.2143E+06   0.000       0.000       0.000      -3898.       0.000     -0.2104E+06   0.000       0.000       0.000       0.000     </a:t>
            </a:r>
          </a:p>
          <a:p>
            <a:pPr eaLnBrk="1" hangingPunct="1">
              <a:defRPr/>
            </a:pPr>
            <a:r>
              <a:rPr lang="mr-IN" sz="450" dirty="0">
                <a:solidFill>
                  <a:srgbClr val="FFFF00"/>
                </a:solidFill>
                <a:latin typeface="Courier New"/>
                <a:cs typeface="Courier New"/>
              </a:rPr>
              <a:t>     35 (1,32,15)              0.000      0.2104E+06   0.000       0.000       0.000      -4329.       0.000     -0.2061E+06   0.000       0.000       0.000       0.000 </a:t>
            </a:r>
            <a:endParaRPr lang="en-US" sz="450" dirty="0">
              <a:solidFill>
                <a:srgbClr val="FFFF00"/>
              </a:solidFill>
              <a:latin typeface="Courier New"/>
              <a:cs typeface="Courier New"/>
            </a:endParaRPr>
          </a:p>
          <a:p>
            <a:pPr eaLnBrk="1" hangingPunct="1">
              <a:defRPr/>
            </a:pPr>
            <a:r>
              <a:rPr lang="en-US" sz="450" dirty="0">
                <a:solidFill>
                  <a:srgbClr val="FFFF00"/>
                </a:solidFill>
                <a:latin typeface="Courier New"/>
                <a:cs typeface="Courier New"/>
              </a:rPr>
              <a:t>     36 (1,33,15)              0.000      0.2061E+06   0.000       0.000       0.000      -5561.       0.000     -0.2005E+06   0.000       0.000       0.000       0.000     </a:t>
            </a:r>
          </a:p>
          <a:p>
            <a:pPr eaLnBrk="1" hangingPunct="1">
              <a:defRPr/>
            </a:pPr>
            <a:r>
              <a:rPr lang="en-US" sz="450" dirty="0">
                <a:solidFill>
                  <a:srgbClr val="FFFF00"/>
                </a:solidFill>
                <a:latin typeface="Courier New"/>
                <a:cs typeface="Courier New"/>
              </a:rPr>
              <a:t>     37 (1,34,15)              0.000      0.2005E+06   0.000       0.000       0.000      -6525.       0.000     -0.1940E+06   0.000       0.000       0.000       0.000     </a:t>
            </a:r>
          </a:p>
          <a:p>
            <a:pPr eaLnBrk="1" hangingPunct="1">
              <a:defRPr/>
            </a:pPr>
            <a:r>
              <a:rPr lang="en-US" sz="450" dirty="0">
                <a:solidFill>
                  <a:srgbClr val="FFFF00"/>
                </a:solidFill>
                <a:latin typeface="Courier New"/>
                <a:cs typeface="Courier New"/>
              </a:rPr>
              <a:t>     38 (1,35,15)              0.000      0.1940E+06   0.000       0.000       0.000      -5541.       0.000       0.000     -0.1884E+06   0.000       0.000       0.000     </a:t>
            </a:r>
          </a:p>
          <a:p>
            <a:pPr eaLnBrk="1" hangingPunct="1">
              <a:defRPr/>
            </a:pPr>
            <a:endParaRPr lang="en-US" sz="450"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F2B4D65F-1D81-7E4A-BC73-F07096A7CAB3}"/>
              </a:ext>
            </a:extLst>
          </p:cNvPr>
          <p:cNvPicPr>
            <a:picLocks noChangeAspect="1"/>
          </p:cNvPicPr>
          <p:nvPr/>
        </p:nvPicPr>
        <p:blipFill>
          <a:blip r:embed="rId2"/>
          <a:stretch>
            <a:fillRect/>
          </a:stretch>
        </p:blipFill>
        <p:spPr>
          <a:xfrm>
            <a:off x="6743701" y="1145612"/>
            <a:ext cx="2323839" cy="3389313"/>
          </a:xfrm>
          <a:prstGeom prst="rect">
            <a:avLst/>
          </a:prstGeom>
        </p:spPr>
      </p:pic>
    </p:spTree>
    <p:extLst>
      <p:ext uri="{BB962C8B-B14F-4D97-AF65-F5344CB8AC3E}">
        <p14:creationId xmlns:p14="http://schemas.microsoft.com/office/powerpoint/2010/main" val="7477897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3141A-9061-E047-A1DE-5BE5F445D768}"/>
              </a:ext>
            </a:extLst>
          </p:cNvPr>
          <p:cNvSpPr>
            <a:spLocks noGrp="1"/>
          </p:cNvSpPr>
          <p:nvPr>
            <p:ph type="title"/>
          </p:nvPr>
        </p:nvSpPr>
        <p:spPr/>
        <p:txBody>
          <a:bodyPr/>
          <a:lstStyle/>
          <a:p>
            <a:r>
              <a:rPr lang="en-US" dirty="0"/>
              <a:t>Lake Package</a:t>
            </a:r>
          </a:p>
        </p:txBody>
      </p:sp>
      <p:sp>
        <p:nvSpPr>
          <p:cNvPr id="3" name="Text Placeholder 2">
            <a:extLst>
              <a:ext uri="{FF2B5EF4-FFF2-40B4-BE49-F238E27FC236}">
                <a16:creationId xmlns:a16="http://schemas.microsoft.com/office/drawing/2014/main" id="{82EF25B6-CC29-534D-B83C-F122ED711C9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964688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Capabilities</a:t>
            </a:r>
          </a:p>
        </p:txBody>
      </p:sp>
      <p:sp>
        <p:nvSpPr>
          <p:cNvPr id="3" name="Content Placeholder 2"/>
          <p:cNvSpPr>
            <a:spLocks noGrp="1"/>
          </p:cNvSpPr>
          <p:nvPr>
            <p:ph idx="1"/>
          </p:nvPr>
        </p:nvSpPr>
        <p:spPr>
          <a:xfrm>
            <a:off x="457201" y="943868"/>
            <a:ext cx="8226425" cy="2875146"/>
          </a:xfrm>
        </p:spPr>
        <p:txBody>
          <a:bodyPr/>
          <a:lstStyle/>
          <a:p>
            <a:pPr marL="0" indent="0">
              <a:spcBef>
                <a:spcPts val="600"/>
              </a:spcBef>
              <a:buNone/>
              <a:defRPr/>
            </a:pPr>
            <a:r>
              <a:rPr lang="en-US" sz="1950" dirty="0"/>
              <a:t>Capabilities</a:t>
            </a:r>
          </a:p>
          <a:p>
            <a:pPr>
              <a:spcBef>
                <a:spcPts val="600"/>
              </a:spcBef>
              <a:defRPr/>
            </a:pPr>
            <a:r>
              <a:rPr lang="en-US" sz="1950" b="0" dirty="0"/>
              <a:t>multiple outlets per lake using 3 outlet equation options (specified, Manning, weir)</a:t>
            </a:r>
          </a:p>
          <a:p>
            <a:pPr>
              <a:spcBef>
                <a:spcPts val="600"/>
              </a:spcBef>
              <a:defRPr/>
            </a:pPr>
            <a:r>
              <a:rPr lang="en-US" sz="1950" b="0" dirty="0"/>
              <a:t>lakes on top of model (overlying), incised lakes, embedded lakes (sub-grid scale lakes)</a:t>
            </a:r>
          </a:p>
          <a:p>
            <a:pPr>
              <a:spcBef>
                <a:spcPts val="600"/>
              </a:spcBef>
              <a:defRPr/>
            </a:pPr>
            <a:r>
              <a:rPr lang="en-US" sz="1950" b="0" dirty="0"/>
              <a:t>constant stage and inactive lakes</a:t>
            </a:r>
          </a:p>
          <a:p>
            <a:pPr>
              <a:spcBef>
                <a:spcPts val="600"/>
              </a:spcBef>
              <a:defRPr/>
            </a:pPr>
            <a:r>
              <a:rPr lang="en-US" sz="1950" b="0" dirty="0"/>
              <a:t>explicitly defined lake connectivity</a:t>
            </a:r>
          </a:p>
          <a:p>
            <a:pPr>
              <a:spcBef>
                <a:spcPts val="600"/>
              </a:spcBef>
              <a:defRPr/>
            </a:pPr>
            <a:r>
              <a:rPr lang="en-US" sz="1950" b="0" dirty="0"/>
              <a:t>currently no UZF under lakes</a:t>
            </a:r>
          </a:p>
        </p:txBody>
      </p:sp>
    </p:spTree>
    <p:extLst>
      <p:ext uri="{BB962C8B-B14F-4D97-AF65-F5344CB8AC3E}">
        <p14:creationId xmlns:p14="http://schemas.microsoft.com/office/powerpoint/2010/main" val="17834749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Continuity Equation</a:t>
            </a:r>
          </a:p>
        </p:txBody>
      </p:sp>
      <p:pic>
        <p:nvPicPr>
          <p:cNvPr id="3" name="Picture 2" descr="lak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6639" y="1214438"/>
            <a:ext cx="3314700" cy="2714625"/>
          </a:xfrm>
          <a:prstGeom prst="rect">
            <a:avLst/>
          </a:prstGeom>
          <a:solidFill>
            <a:schemeClr val="bg1"/>
          </a:solidFill>
        </p:spPr>
      </p:pic>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6959" y="2871788"/>
            <a:ext cx="3152775" cy="819150"/>
          </a:xfrm>
          <a:prstGeom prst="rect">
            <a:avLst/>
          </a:prstGeom>
        </p:spPr>
      </p:pic>
      <p:pic>
        <p:nvPicPr>
          <p:cNvPr id="6" name="Picture 5"/>
          <p:cNvPicPr>
            <a:picLocks noChangeAspect="1"/>
          </p:cNvPicPr>
          <p:nvPr/>
        </p:nvPicPr>
        <p:blipFill>
          <a:blip r:embed="rId4"/>
          <a:stretch>
            <a:fillRect/>
          </a:stretch>
        </p:blipFill>
        <p:spPr>
          <a:xfrm>
            <a:off x="1122661" y="1214438"/>
            <a:ext cx="3314699" cy="1401016"/>
          </a:xfrm>
          <a:prstGeom prst="rect">
            <a:avLst/>
          </a:prstGeom>
        </p:spPr>
      </p:pic>
    </p:spTree>
    <p:extLst>
      <p:ext uri="{BB962C8B-B14F-4D97-AF65-F5344CB8AC3E}">
        <p14:creationId xmlns:p14="http://schemas.microsoft.com/office/powerpoint/2010/main" val="17029996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Input</a:t>
            </a:r>
          </a:p>
        </p:txBody>
      </p:sp>
      <p:sp>
        <p:nvSpPr>
          <p:cNvPr id="7" name="Text Box 2"/>
          <p:cNvSpPr txBox="1">
            <a:spLocks noChangeArrowheads="1"/>
          </p:cNvSpPr>
          <p:nvPr/>
        </p:nvSpPr>
        <p:spPr bwMode="auto">
          <a:xfrm>
            <a:off x="534015" y="921023"/>
            <a:ext cx="6286500" cy="397237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788" dirty="0">
                <a:solidFill>
                  <a:srgbClr val="FFFF00"/>
                </a:solidFill>
                <a:latin typeface="Courier New"/>
                <a:cs typeface="Courier New"/>
              </a:rPr>
              <a:t>BEGIN Options</a:t>
            </a:r>
          </a:p>
          <a:p>
            <a:pPr eaLnBrk="1" hangingPunct="1">
              <a:defRPr/>
            </a:pPr>
            <a:r>
              <a:rPr lang="de-DE" sz="788" dirty="0">
                <a:solidFill>
                  <a:srgbClr val="FFFF00"/>
                </a:solidFill>
                <a:latin typeface="Courier New"/>
                <a:cs typeface="Courier New"/>
              </a:rPr>
              <a:t>  PRINT_INPUT </a:t>
            </a:r>
          </a:p>
          <a:p>
            <a:pPr eaLnBrk="1" hangingPunct="1">
              <a:defRPr/>
            </a:pPr>
            <a:r>
              <a:rPr lang="de-DE" sz="788" dirty="0">
                <a:solidFill>
                  <a:srgbClr val="FFFF00"/>
                </a:solidFill>
                <a:latin typeface="Courier New"/>
                <a:cs typeface="Courier New"/>
              </a:rPr>
              <a:t>  PRINT_STAGE</a:t>
            </a:r>
          </a:p>
          <a:p>
            <a:pPr eaLnBrk="1" hangingPunct="1">
              <a:defRPr/>
            </a:pPr>
            <a:r>
              <a:rPr lang="de-DE" sz="788" dirty="0">
                <a:solidFill>
                  <a:srgbClr val="FFFF00"/>
                </a:solidFill>
                <a:latin typeface="Courier New"/>
                <a:cs typeface="Courier New"/>
              </a:rPr>
              <a:t>  PRINT_FLOWS</a:t>
            </a:r>
          </a:p>
          <a:p>
            <a:pPr eaLnBrk="1" hangingPunct="1">
              <a:defRPr/>
            </a:pPr>
            <a:r>
              <a:rPr lang="de-DE" sz="788" dirty="0">
                <a:solidFill>
                  <a:srgbClr val="FFFF00"/>
                </a:solidFill>
                <a:latin typeface="Courier New"/>
                <a:cs typeface="Courier New"/>
              </a:rPr>
              <a:t>  SAVE_FLOWS</a:t>
            </a:r>
          </a:p>
          <a:p>
            <a:pPr eaLnBrk="1" hangingPunct="1">
              <a:defRPr/>
            </a:pPr>
            <a:r>
              <a:rPr lang="de-DE" sz="788" dirty="0">
                <a:solidFill>
                  <a:srgbClr val="FFFF00"/>
                </a:solidFill>
                <a:latin typeface="Courier New"/>
                <a:cs typeface="Courier New"/>
              </a:rPr>
              <a:t>  STAGE FILEOUT mf6-gwt.lak.stage.bin</a:t>
            </a:r>
          </a:p>
          <a:p>
            <a:pPr eaLnBrk="1" hangingPunct="1">
              <a:defRPr/>
            </a:pPr>
            <a:r>
              <a:rPr lang="de-DE" sz="788" dirty="0">
                <a:solidFill>
                  <a:srgbClr val="FFFF00"/>
                </a:solidFill>
                <a:latin typeface="Courier New"/>
                <a:cs typeface="Courier New"/>
              </a:rPr>
              <a:t>  BUDGET FILEOUT mf6-gwt.lak.cbc</a:t>
            </a:r>
          </a:p>
          <a:p>
            <a:pPr eaLnBrk="1" hangingPunct="1">
              <a:defRPr/>
            </a:pPr>
            <a:r>
              <a:rPr lang="de-DE" sz="788" dirty="0">
                <a:solidFill>
                  <a:srgbClr val="FFFF00"/>
                </a:solidFill>
                <a:latin typeface="Courier New"/>
                <a:cs typeface="Courier New"/>
              </a:rPr>
              <a:t>  MOVER</a:t>
            </a:r>
          </a:p>
          <a:p>
            <a:pPr eaLnBrk="1" hangingPunct="1">
              <a:defRPr/>
            </a:pPr>
            <a:r>
              <a:rPr lang="de-DE" sz="788" dirty="0">
                <a:solidFill>
                  <a:srgbClr val="FFFF00"/>
                </a:solidFill>
                <a:latin typeface="Courier New"/>
                <a:cs typeface="Courier New"/>
              </a:rPr>
              <a:t>  DEV_GROUNDWATER_HEAD_CONDUCTANCE</a:t>
            </a:r>
          </a:p>
          <a:p>
            <a:pPr eaLnBrk="1" hangingPunct="1">
              <a:defRPr/>
            </a:pPr>
            <a:r>
              <a:rPr lang="de-DE" sz="788" dirty="0">
                <a:solidFill>
                  <a:srgbClr val="FFFF00"/>
                </a:solidFill>
                <a:latin typeface="Courier New"/>
                <a:cs typeface="Courier New"/>
              </a:rPr>
              <a:t>  TIME_CONVERSION    86400.000 </a:t>
            </a:r>
          </a:p>
          <a:p>
            <a:pPr eaLnBrk="1" hangingPunct="1">
              <a:defRPr/>
            </a:pPr>
            <a:r>
              <a:rPr lang="de-DE" sz="788" dirty="0">
                <a:solidFill>
                  <a:srgbClr val="FFFF00"/>
                </a:solidFill>
                <a:latin typeface="Courier New"/>
                <a:cs typeface="Courier New"/>
              </a:rPr>
              <a:t>END Options</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DIMENSIONS</a:t>
            </a:r>
          </a:p>
          <a:p>
            <a:pPr eaLnBrk="1" hangingPunct="1">
              <a:defRPr/>
            </a:pPr>
            <a:r>
              <a:rPr lang="de-DE" sz="788" dirty="0">
                <a:solidFill>
                  <a:srgbClr val="FFFF00"/>
                </a:solidFill>
                <a:latin typeface="Courier New"/>
                <a:cs typeface="Courier New"/>
              </a:rPr>
              <a:t>  NLAKES  2</a:t>
            </a:r>
          </a:p>
          <a:p>
            <a:pPr eaLnBrk="1" hangingPunct="1">
              <a:defRPr/>
            </a:pPr>
            <a:r>
              <a:rPr lang="de-DE" sz="788" dirty="0">
                <a:solidFill>
                  <a:srgbClr val="FFFF00"/>
                </a:solidFill>
                <a:latin typeface="Courier New"/>
                <a:cs typeface="Courier New"/>
              </a:rPr>
              <a:t>  NOUTLETS 1</a:t>
            </a:r>
          </a:p>
          <a:p>
            <a:pPr eaLnBrk="1" hangingPunct="1">
              <a:defRPr/>
            </a:pPr>
            <a:r>
              <a:rPr lang="de-DE" sz="788" dirty="0">
                <a:solidFill>
                  <a:srgbClr val="FFFF00"/>
                </a:solidFill>
                <a:latin typeface="Courier New"/>
                <a:cs typeface="Courier New"/>
              </a:rPr>
              <a:t>END DIMENSIONS</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PACKAGEDATA</a:t>
            </a:r>
          </a:p>
          <a:p>
            <a:pPr eaLnBrk="1" hangingPunct="1">
              <a:defRPr/>
            </a:pPr>
            <a:r>
              <a:rPr lang="de-DE" sz="788" dirty="0">
                <a:solidFill>
                  <a:srgbClr val="FFFF00"/>
                </a:solidFill>
                <a:latin typeface="Courier New"/>
                <a:cs typeface="Courier New"/>
              </a:rPr>
              <a:t># LAKENO    STRT        NLAKECONN</a:t>
            </a:r>
          </a:p>
          <a:p>
            <a:pPr eaLnBrk="1" hangingPunct="1">
              <a:defRPr/>
            </a:pPr>
            <a:r>
              <a:rPr lang="de-DE" sz="788" dirty="0">
                <a:solidFill>
                  <a:srgbClr val="FFFF00"/>
                </a:solidFill>
                <a:latin typeface="Courier New"/>
                <a:cs typeface="Courier New"/>
              </a:rPr>
              <a:t>       1    44.000000      78</a:t>
            </a:r>
          </a:p>
          <a:p>
            <a:pPr eaLnBrk="1" hangingPunct="1">
              <a:defRPr/>
            </a:pPr>
            <a:r>
              <a:rPr lang="de-DE" sz="788" dirty="0">
                <a:solidFill>
                  <a:srgbClr val="FFFF00"/>
                </a:solidFill>
                <a:latin typeface="Courier New"/>
                <a:cs typeface="Courier New"/>
              </a:rPr>
              <a:t>       2    35.200001      32</a:t>
            </a:r>
          </a:p>
          <a:p>
            <a:pPr eaLnBrk="1" hangingPunct="1">
              <a:defRPr/>
            </a:pPr>
            <a:r>
              <a:rPr lang="de-DE" sz="788" dirty="0">
                <a:solidFill>
                  <a:srgbClr val="FFFF00"/>
                </a:solidFill>
                <a:latin typeface="Courier New"/>
                <a:cs typeface="Courier New"/>
              </a:rPr>
              <a:t>END PACKAGEDATA</a:t>
            </a:r>
          </a:p>
          <a:p>
            <a:pPr eaLnBrk="1" hangingPunct="1">
              <a:defRPr/>
            </a:pPr>
            <a:endParaRPr lang="de-DE" sz="788" dirty="0">
              <a:solidFill>
                <a:srgbClr val="FFFF00"/>
              </a:solidFill>
              <a:latin typeface="Courier New"/>
              <a:cs typeface="Courier New"/>
            </a:endParaRPr>
          </a:p>
          <a:p>
            <a:pPr eaLnBrk="1" hangingPunct="1">
              <a:defRPr/>
            </a:pPr>
            <a:r>
              <a:rPr lang="de-DE" sz="788" dirty="0">
                <a:solidFill>
                  <a:srgbClr val="FFFF00"/>
                </a:solidFill>
                <a:latin typeface="Courier New"/>
                <a:cs typeface="Courier New"/>
              </a:rPr>
              <a:t>BEGIN CONNECTIONDATA</a:t>
            </a:r>
          </a:p>
          <a:p>
            <a:pPr eaLnBrk="1" hangingPunct="1">
              <a:defRPr/>
            </a:pPr>
            <a:r>
              <a:rPr lang="de-DE" sz="788" dirty="0">
                <a:solidFill>
                  <a:srgbClr val="FFFF00"/>
                </a:solidFill>
                <a:latin typeface="Courier New"/>
                <a:cs typeface="Courier New"/>
              </a:rPr>
              <a:t># LAKENO ICONN     CELLID  CLAKTYPE     BEDLEAK    BELEV    TELEV  CONNLEN CONNWIDTH</a:t>
            </a:r>
          </a:p>
          <a:p>
            <a:pPr eaLnBrk="1" hangingPunct="1">
              <a:defRPr/>
            </a:pPr>
            <a:r>
              <a:rPr lang="de-DE" sz="788" dirty="0">
                <a:solidFill>
                  <a:srgbClr val="FFFF00"/>
                </a:solidFill>
                <a:latin typeface="Courier New"/>
                <a:cs typeface="Courier New"/>
              </a:rPr>
              <a:t>       1     1  1   5  19  HORIZONTAL  1.000000 0.000000 0.000000 201.8585  405.6650    </a:t>
            </a:r>
          </a:p>
          <a:p>
            <a:pPr eaLnBrk="1" hangingPunct="1">
              <a:defRPr/>
            </a:pPr>
            <a:r>
              <a:rPr lang="de-DE" sz="788" dirty="0">
                <a:solidFill>
                  <a:srgbClr val="FFFF00"/>
                </a:solidFill>
                <a:latin typeface="Courier New"/>
                <a:cs typeface="Courier New"/>
              </a:rPr>
              <a:t>       1     2  1   5  20  HORIZONTAL  1.000000 0.000000 0.000000 201.8585  405.6650    </a:t>
            </a:r>
          </a:p>
          <a:p>
            <a:pPr eaLnBrk="1" hangingPunct="1">
              <a:defRPr/>
            </a:pPr>
            <a:r>
              <a:rPr lang="de-DE" sz="788" dirty="0">
                <a:solidFill>
                  <a:srgbClr val="FFFF00"/>
                </a:solidFill>
                <a:latin typeface="Courier New"/>
                <a:cs typeface="Courier New"/>
              </a:rPr>
              <a:t>       1     3  1   6  18  HORIZONTAL  1.000000 0.000000 0.000000 202.8325  403.7170    </a:t>
            </a:r>
          </a:p>
          <a:p>
            <a:pPr eaLnBrk="1" hangingPunct="1">
              <a:defRPr/>
            </a:pPr>
            <a:r>
              <a:rPr lang="de-DE" sz="788" dirty="0">
                <a:solidFill>
                  <a:srgbClr val="FFFF00"/>
                </a:solidFill>
                <a:latin typeface="Courier New"/>
                <a:cs typeface="Courier New"/>
              </a:rPr>
              <a:t>       1     4  1   6  18  HORIZONTAL  1.000000 0.000000 0.000000 201.8585  405.6650</a:t>
            </a:r>
          </a:p>
          <a:p>
            <a:pPr eaLnBrk="1" hangingPunct="1">
              <a:defRPr/>
            </a:pPr>
            <a:endParaRPr lang="de-DE" sz="788" dirty="0">
              <a:solidFill>
                <a:srgbClr val="FFFF00"/>
              </a:solidFill>
              <a:latin typeface="Courier New"/>
              <a:cs typeface="Courier New"/>
            </a:endParaRPr>
          </a:p>
          <a:p>
            <a:pPr eaLnBrk="1" hangingPunct="1">
              <a:defRPr/>
            </a:pPr>
            <a:r>
              <a:rPr lang="en-US" sz="788" dirty="0">
                <a:solidFill>
                  <a:srgbClr val="FFFF00"/>
                </a:solidFill>
                <a:latin typeface="Courier New" charset="0"/>
              </a:rPr>
              <a:t>--- DELETED INPUT ---</a:t>
            </a:r>
          </a:p>
          <a:p>
            <a:pPr eaLnBrk="1" hangingPunct="1">
              <a:defRPr/>
            </a:pPr>
            <a:r>
              <a:rPr lang="de-DE" sz="788" dirty="0">
                <a:solidFill>
                  <a:srgbClr val="FFFF00"/>
                </a:solidFill>
                <a:latin typeface="Courier New"/>
                <a:cs typeface="Courier New"/>
              </a:rPr>
              <a:t> </a:t>
            </a:r>
            <a:endParaRPr lang="en-US" sz="788"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30C59C26-BE1A-6A43-B970-CD0AA9A999C9}"/>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558243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70F1B-1B22-B141-8F4E-83FAB3B9C360}"/>
              </a:ext>
            </a:extLst>
          </p:cNvPr>
          <p:cNvSpPr>
            <a:spLocks noGrp="1"/>
          </p:cNvSpPr>
          <p:nvPr>
            <p:ph type="title"/>
          </p:nvPr>
        </p:nvSpPr>
        <p:spPr/>
        <p:txBody>
          <a:bodyPr/>
          <a:lstStyle/>
          <a:p>
            <a:r>
              <a:rPr lang="en-US" dirty="0"/>
              <a:t>Multi-Aquifer Well Package</a:t>
            </a:r>
          </a:p>
        </p:txBody>
      </p:sp>
      <p:sp>
        <p:nvSpPr>
          <p:cNvPr id="3" name="Text Placeholder 2">
            <a:extLst>
              <a:ext uri="{FF2B5EF4-FFF2-40B4-BE49-F238E27FC236}">
                <a16:creationId xmlns:a16="http://schemas.microsoft.com/office/drawing/2014/main" id="{9665D69D-418F-5F41-9925-AFA5F740A09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038842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Input</a:t>
            </a:r>
          </a:p>
        </p:txBody>
      </p:sp>
      <p:sp>
        <p:nvSpPr>
          <p:cNvPr id="7" name="Text Box 2"/>
          <p:cNvSpPr txBox="1">
            <a:spLocks noChangeArrowheads="1"/>
          </p:cNvSpPr>
          <p:nvPr/>
        </p:nvSpPr>
        <p:spPr bwMode="auto">
          <a:xfrm>
            <a:off x="457201" y="878429"/>
            <a:ext cx="6286500" cy="40936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de-DE" sz="788" dirty="0">
              <a:solidFill>
                <a:srgbClr val="FFFF00"/>
              </a:solidFill>
              <a:latin typeface="Courier New"/>
              <a:cs typeface="Courier New"/>
            </a:endParaRPr>
          </a:p>
          <a:p>
            <a:pPr eaLnBrk="1" hangingPunct="1">
              <a:defRPr/>
            </a:pPr>
            <a:r>
              <a:rPr lang="en-US" sz="788" dirty="0">
                <a:solidFill>
                  <a:srgbClr val="FFFF00"/>
                </a:solidFill>
                <a:latin typeface="Courier New" charset="0"/>
              </a:rPr>
              <a:t>--- DELETED INPUT ---</a:t>
            </a:r>
          </a:p>
          <a:p>
            <a:pPr eaLnBrk="1" hangingPunct="1">
              <a:defRPr/>
            </a:pPr>
            <a:endParaRPr lang="en-US" sz="788" dirty="0">
              <a:solidFill>
                <a:srgbClr val="FFFF00"/>
              </a:solidFill>
              <a:latin typeface="Courier New" charset="0"/>
            </a:endParaRPr>
          </a:p>
          <a:p>
            <a:pPr eaLnBrk="1" hangingPunct="1">
              <a:defRPr/>
            </a:pPr>
            <a:r>
              <a:rPr lang="de-DE" sz="788" dirty="0">
                <a:solidFill>
                  <a:srgbClr val="FFFF00"/>
                </a:solidFill>
                <a:latin typeface="Courier New" charset="0"/>
              </a:rPr>
              <a:t>       2    22  2  23   2  VERTICAL    1.000000 0.000000 0.000000 0.000000  0.000000    </a:t>
            </a:r>
          </a:p>
          <a:p>
            <a:pPr eaLnBrk="1" hangingPunct="1">
              <a:defRPr/>
            </a:pPr>
            <a:r>
              <a:rPr lang="de-DE" sz="788" dirty="0">
                <a:solidFill>
                  <a:srgbClr val="FFFF00"/>
                </a:solidFill>
                <a:latin typeface="Courier New" charset="0"/>
              </a:rPr>
              <a:t>       2    23  2  23   3  VERTICAL    1.000000 0.000000 0.000000 0.000000  0.000000    </a:t>
            </a:r>
          </a:p>
          <a:p>
            <a:pPr eaLnBrk="1" hangingPunct="1">
              <a:defRPr/>
            </a:pPr>
            <a:r>
              <a:rPr lang="de-DE" sz="788" dirty="0">
                <a:solidFill>
                  <a:srgbClr val="FFFF00"/>
                </a:solidFill>
                <a:latin typeface="Courier New" charset="0"/>
              </a:rPr>
              <a:t>       2    24  2  23   4  VERTICAL    1.000000 0.000000 0.000000 0.000000  0.000000    </a:t>
            </a:r>
          </a:p>
          <a:p>
            <a:pPr eaLnBrk="1" hangingPunct="1">
              <a:defRPr/>
            </a:pPr>
            <a:r>
              <a:rPr lang="de-DE" sz="788" dirty="0">
                <a:solidFill>
                  <a:srgbClr val="FFFF00"/>
                </a:solidFill>
                <a:latin typeface="Courier New" charset="0"/>
              </a:rPr>
              <a:t>       2    25  2  24   1  VERTICAL    1.000000 0.000000 0.000000 0.000000  0.000000    </a:t>
            </a:r>
          </a:p>
          <a:p>
            <a:pPr eaLnBrk="1" hangingPunct="1">
              <a:defRPr/>
            </a:pPr>
            <a:r>
              <a:rPr lang="de-DE" sz="788" dirty="0">
                <a:solidFill>
                  <a:srgbClr val="FFFF00"/>
                </a:solidFill>
                <a:latin typeface="Courier New" charset="0"/>
              </a:rPr>
              <a:t>       2    26  2  24   2  VERTICAL    1.000000 0.000000 0.000000 0.000000  0.000000    </a:t>
            </a:r>
          </a:p>
          <a:p>
            <a:pPr eaLnBrk="1" hangingPunct="1">
              <a:defRPr/>
            </a:pPr>
            <a:r>
              <a:rPr lang="de-DE" sz="788" dirty="0">
                <a:solidFill>
                  <a:srgbClr val="FFFF00"/>
                </a:solidFill>
                <a:latin typeface="Courier New" charset="0"/>
              </a:rPr>
              <a:t>       2    27  2  24   3  VERTICAL    1.000000 0.000000 0.000000 0.000000  0.000000    </a:t>
            </a:r>
          </a:p>
          <a:p>
            <a:pPr eaLnBrk="1" hangingPunct="1">
              <a:defRPr/>
            </a:pPr>
            <a:r>
              <a:rPr lang="de-DE" sz="788" dirty="0">
                <a:solidFill>
                  <a:srgbClr val="FFFF00"/>
                </a:solidFill>
                <a:latin typeface="Courier New" charset="0"/>
              </a:rPr>
              <a:t>       2    28  2  24   4  VERTICAL    1.000000 0.000000 0.000000 0.000000  0.000000    </a:t>
            </a:r>
          </a:p>
          <a:p>
            <a:pPr eaLnBrk="1" hangingPunct="1">
              <a:defRPr/>
            </a:pPr>
            <a:r>
              <a:rPr lang="de-DE" sz="788" dirty="0">
                <a:solidFill>
                  <a:srgbClr val="FFFF00"/>
                </a:solidFill>
                <a:latin typeface="Courier New" charset="0"/>
              </a:rPr>
              <a:t>       2    29  2  25   1  VERTICAL    1.000000 0.000000 0.000000 0.000000  0.000000    </a:t>
            </a:r>
          </a:p>
          <a:p>
            <a:pPr eaLnBrk="1" hangingPunct="1">
              <a:defRPr/>
            </a:pPr>
            <a:r>
              <a:rPr lang="de-DE" sz="788" dirty="0">
                <a:solidFill>
                  <a:srgbClr val="FFFF00"/>
                </a:solidFill>
                <a:latin typeface="Courier New" charset="0"/>
              </a:rPr>
              <a:t>       2    30  2  25   2  VERTICAL    1.000000 0.000000 0.000000 0.000000  0.000000    </a:t>
            </a:r>
          </a:p>
          <a:p>
            <a:pPr eaLnBrk="1" hangingPunct="1">
              <a:defRPr/>
            </a:pPr>
            <a:r>
              <a:rPr lang="de-DE" sz="788" dirty="0">
                <a:solidFill>
                  <a:srgbClr val="FFFF00"/>
                </a:solidFill>
                <a:latin typeface="Courier New" charset="0"/>
              </a:rPr>
              <a:t>       2    31  2  26   1  VERTICAL    1.000000 0.000000 0.000000 0.000000  0.000000    </a:t>
            </a:r>
          </a:p>
          <a:p>
            <a:pPr eaLnBrk="1" hangingPunct="1">
              <a:defRPr/>
            </a:pPr>
            <a:r>
              <a:rPr lang="de-DE" sz="788" dirty="0">
                <a:solidFill>
                  <a:srgbClr val="FFFF00"/>
                </a:solidFill>
                <a:latin typeface="Courier New" charset="0"/>
              </a:rPr>
              <a:t>       2    32  2  26   2  VERTICAL    1.000000 0.000000 0.000000 0.000000  0.000000    </a:t>
            </a:r>
          </a:p>
          <a:p>
            <a:pPr eaLnBrk="1" hangingPunct="1">
              <a:defRPr/>
            </a:pPr>
            <a:r>
              <a:rPr lang="de-DE" sz="788" dirty="0">
                <a:solidFill>
                  <a:srgbClr val="FFFF00"/>
                </a:solidFill>
                <a:latin typeface="Courier New" charset="0"/>
              </a:rPr>
              <a:t>END CONNECTIONDATA</a:t>
            </a:r>
          </a:p>
          <a:p>
            <a:pPr eaLnBrk="1" hangingPunct="1">
              <a:defRPr/>
            </a:pPr>
            <a:endParaRPr lang="de-DE" sz="788" dirty="0">
              <a:solidFill>
                <a:srgbClr val="FFFF00"/>
              </a:solidFill>
              <a:latin typeface="Courier New" charset="0"/>
            </a:endParaRPr>
          </a:p>
          <a:p>
            <a:pPr eaLnBrk="1" hangingPunct="1">
              <a:defRPr/>
            </a:pPr>
            <a:r>
              <a:rPr lang="de-DE" sz="788" dirty="0">
                <a:solidFill>
                  <a:srgbClr val="FFFF00"/>
                </a:solidFill>
                <a:latin typeface="Courier New" charset="0"/>
              </a:rPr>
              <a:t>BEGIN OUTLETS</a:t>
            </a:r>
          </a:p>
          <a:p>
            <a:pPr eaLnBrk="1" hangingPunct="1">
              <a:defRPr/>
            </a:pPr>
            <a:r>
              <a:rPr lang="de-DE" sz="788" dirty="0">
                <a:solidFill>
                  <a:srgbClr val="FFFF00"/>
                </a:solidFill>
                <a:latin typeface="Courier New" charset="0"/>
              </a:rPr>
              <a:t>#   OUTLETNO LAKEIN LAKEOUT COUTTYPE     INVERT      WIDTH           ROUGH           SLOPE</a:t>
            </a:r>
          </a:p>
          <a:p>
            <a:pPr eaLnBrk="1" hangingPunct="1">
              <a:defRPr/>
            </a:pPr>
            <a:r>
              <a:rPr lang="de-DE" sz="788" dirty="0">
                <a:solidFill>
                  <a:srgbClr val="FFFF00"/>
                </a:solidFill>
                <a:latin typeface="Courier New" charset="0"/>
              </a:rPr>
              <a:t>           1      1       0  MANNING       44.5   5.000000  0.30000000E-01   0.2187500E-02</a:t>
            </a:r>
          </a:p>
          <a:p>
            <a:pPr eaLnBrk="1" hangingPunct="1">
              <a:defRPr/>
            </a:pPr>
            <a:r>
              <a:rPr lang="de-DE" sz="788" dirty="0">
                <a:solidFill>
                  <a:srgbClr val="FFFF00"/>
                </a:solidFill>
                <a:latin typeface="Courier New" charset="0"/>
              </a:rPr>
              <a:t>END OUTLETS</a:t>
            </a:r>
          </a:p>
          <a:p>
            <a:pPr eaLnBrk="1" hangingPunct="1">
              <a:defRPr/>
            </a:pPr>
            <a:endParaRPr lang="de-DE" sz="788" dirty="0">
              <a:solidFill>
                <a:srgbClr val="FFFF00"/>
              </a:solidFill>
              <a:latin typeface="Courier New" charset="0"/>
            </a:endParaRPr>
          </a:p>
          <a:p>
            <a:pPr eaLnBrk="1" hangingPunct="1">
              <a:defRPr/>
            </a:pPr>
            <a:endParaRPr lang="de-DE" sz="788" dirty="0">
              <a:solidFill>
                <a:srgbClr val="FFFF00"/>
              </a:solidFill>
              <a:latin typeface="Courier New" charset="0"/>
            </a:endParaRPr>
          </a:p>
          <a:p>
            <a:pPr eaLnBrk="1" hangingPunct="1">
              <a:defRPr/>
            </a:pPr>
            <a:r>
              <a:rPr lang="de-DE" sz="788" dirty="0">
                <a:solidFill>
                  <a:srgbClr val="FFFF00"/>
                </a:solidFill>
                <a:latin typeface="Courier New" charset="0"/>
              </a:rPr>
              <a:t>BEGIN PERIOD 1</a:t>
            </a:r>
          </a:p>
          <a:p>
            <a:pPr eaLnBrk="1" hangingPunct="1">
              <a:defRPr/>
            </a:pPr>
            <a:r>
              <a:rPr lang="de-DE" sz="788" dirty="0">
                <a:solidFill>
                  <a:srgbClr val="FFFF00"/>
                </a:solidFill>
                <a:latin typeface="Courier New" charset="0"/>
              </a:rPr>
              <a:t> 1  RAINFALL    0.0000000</a:t>
            </a:r>
          </a:p>
          <a:p>
            <a:pPr eaLnBrk="1" hangingPunct="1">
              <a:defRPr/>
            </a:pPr>
            <a:r>
              <a:rPr lang="de-DE" sz="788" dirty="0">
                <a:solidFill>
                  <a:srgbClr val="FFFF00"/>
                </a:solidFill>
                <a:latin typeface="Courier New" charset="0"/>
              </a:rPr>
              <a:t> 1  EVAPORATION    0.0000000</a:t>
            </a:r>
          </a:p>
          <a:p>
            <a:pPr eaLnBrk="1" hangingPunct="1">
              <a:defRPr/>
            </a:pPr>
            <a:r>
              <a:rPr lang="de-DE" sz="788" dirty="0">
                <a:solidFill>
                  <a:srgbClr val="FFFF00"/>
                </a:solidFill>
                <a:latin typeface="Courier New" charset="0"/>
              </a:rPr>
              <a:t> 1  RUNOFF    0.0000000</a:t>
            </a:r>
          </a:p>
          <a:p>
            <a:pPr eaLnBrk="1" hangingPunct="1">
              <a:defRPr/>
            </a:pPr>
            <a:r>
              <a:rPr lang="de-DE" sz="788" dirty="0">
                <a:solidFill>
                  <a:srgbClr val="FFFF00"/>
                </a:solidFill>
                <a:latin typeface="Courier New" charset="0"/>
              </a:rPr>
              <a:t> 1  WITHDRAWAL    0.0000000</a:t>
            </a:r>
          </a:p>
          <a:p>
            <a:pPr eaLnBrk="1" hangingPunct="1">
              <a:defRPr/>
            </a:pPr>
            <a:r>
              <a:rPr lang="de-DE" sz="788" dirty="0">
                <a:solidFill>
                  <a:srgbClr val="FFFF00"/>
                </a:solidFill>
                <a:latin typeface="Courier New" charset="0"/>
              </a:rPr>
              <a:t> 2  RAINFALL    0.0000000</a:t>
            </a:r>
          </a:p>
          <a:p>
            <a:pPr eaLnBrk="1" hangingPunct="1">
              <a:defRPr/>
            </a:pPr>
            <a:r>
              <a:rPr lang="de-DE" sz="788" dirty="0">
                <a:solidFill>
                  <a:srgbClr val="FFFF00"/>
                </a:solidFill>
                <a:latin typeface="Courier New" charset="0"/>
              </a:rPr>
              <a:t> 2  EVAPORATION    0.0000000</a:t>
            </a:r>
          </a:p>
          <a:p>
            <a:pPr eaLnBrk="1" hangingPunct="1">
              <a:defRPr/>
            </a:pPr>
            <a:r>
              <a:rPr lang="de-DE" sz="788" dirty="0">
                <a:solidFill>
                  <a:srgbClr val="FFFF00"/>
                </a:solidFill>
                <a:latin typeface="Courier New" charset="0"/>
              </a:rPr>
              <a:t> 2  RUNOFF    0.0000000</a:t>
            </a:r>
          </a:p>
          <a:p>
            <a:pPr eaLnBrk="1" hangingPunct="1">
              <a:defRPr/>
            </a:pPr>
            <a:r>
              <a:rPr lang="de-DE" sz="788" dirty="0">
                <a:solidFill>
                  <a:srgbClr val="FFFF00"/>
                </a:solidFill>
                <a:latin typeface="Courier New" charset="0"/>
              </a:rPr>
              <a:t> 2  WITHDRAWAL    0.0000000</a:t>
            </a:r>
          </a:p>
          <a:p>
            <a:pPr eaLnBrk="1" hangingPunct="1">
              <a:defRPr/>
            </a:pPr>
            <a:r>
              <a:rPr lang="de-DE" sz="788" dirty="0">
                <a:solidFill>
                  <a:srgbClr val="FFFF00"/>
                </a:solidFill>
                <a:latin typeface="Courier New" charset="0"/>
              </a:rPr>
              <a:t>END PERIOD</a:t>
            </a:r>
            <a:endParaRPr lang="en-US" sz="788" dirty="0">
              <a:solidFill>
                <a:srgbClr val="FFFF00"/>
              </a:solidFill>
              <a:latin typeface="Courier New" charset="0"/>
            </a:endParaRPr>
          </a:p>
          <a:p>
            <a:pPr eaLnBrk="1" hangingPunct="1">
              <a:defRPr/>
            </a:pPr>
            <a:r>
              <a:rPr lang="de-DE" sz="788" dirty="0">
                <a:solidFill>
                  <a:srgbClr val="FFFF00"/>
                </a:solidFill>
                <a:latin typeface="Courier New"/>
                <a:cs typeface="Courier New"/>
              </a:rPr>
              <a:t> </a:t>
            </a:r>
            <a:endParaRPr lang="en-US" sz="788" dirty="0">
              <a:solidFill>
                <a:srgbClr val="FFFF00"/>
              </a:solidFill>
              <a:latin typeface="Courier New"/>
              <a:cs typeface="Courier New"/>
            </a:endParaRPr>
          </a:p>
        </p:txBody>
      </p:sp>
      <p:pic>
        <p:nvPicPr>
          <p:cNvPr id="9" name="Picture 8">
            <a:extLst>
              <a:ext uri="{FF2B5EF4-FFF2-40B4-BE49-F238E27FC236}">
                <a16:creationId xmlns:a16="http://schemas.microsoft.com/office/drawing/2014/main" id="{85226D94-593C-944F-BB3F-864DEB420C53}"/>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21862641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Output</a:t>
            </a:r>
          </a:p>
        </p:txBody>
      </p:sp>
      <p:sp>
        <p:nvSpPr>
          <p:cNvPr id="7" name="Text Box 2"/>
          <p:cNvSpPr txBox="1">
            <a:spLocks noChangeArrowheads="1"/>
          </p:cNvSpPr>
          <p:nvPr/>
        </p:nvSpPr>
        <p:spPr bwMode="auto">
          <a:xfrm>
            <a:off x="457201" y="872695"/>
            <a:ext cx="6286500" cy="3970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600" dirty="0">
                <a:solidFill>
                  <a:srgbClr val="FFFF00"/>
                </a:solidFill>
                <a:latin typeface="Courier New"/>
                <a:cs typeface="Courier New"/>
              </a:rPr>
              <a:t> LAK-1 BUDGET FOR ENTIRE MODEL AT END OF TIME STEP    1, STRESS PERIOD   1</a:t>
            </a:r>
          </a:p>
          <a:p>
            <a:pPr eaLnBrk="1" hangingPunct="1">
              <a:defRPr/>
            </a:pPr>
            <a:r>
              <a:rPr lang="mr-IN" sz="600" dirty="0">
                <a:solidFill>
                  <a:srgbClr val="FFFF00"/>
                </a:solidFill>
                <a:latin typeface="Courier New"/>
                <a:cs typeface="Courier New"/>
              </a:rPr>
              <a:t>  ------------------------------------------------------------------------------</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CUMULATIVE LAK-1      L**3       RATES FOR THIS TIME STEP      L**3/T</a:t>
            </a:r>
          </a:p>
          <a:p>
            <a:pPr eaLnBrk="1" hangingPunct="1">
              <a:defRPr/>
            </a:pPr>
            <a:r>
              <a:rPr lang="mr-IN" sz="600" dirty="0">
                <a:solidFill>
                  <a:srgbClr val="FFFF00"/>
                </a:solidFill>
                <a:latin typeface="Courier New"/>
                <a:cs typeface="Courier New"/>
              </a:rPr>
              <a:t>     ------------------                 ------------------------</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IN:                                      IN:</a:t>
            </a:r>
          </a:p>
          <a:p>
            <a:pPr eaLnBrk="1" hangingPunct="1">
              <a:defRPr/>
            </a:pPr>
            <a:r>
              <a:rPr lang="mr-IN" sz="600" dirty="0">
                <a:solidFill>
                  <a:srgbClr val="FFFF00"/>
                </a:solidFill>
                <a:latin typeface="Courier New"/>
                <a:cs typeface="Courier New"/>
              </a:rPr>
              <a:t>           ---                                      ---</a:t>
            </a:r>
          </a:p>
          <a:p>
            <a:pPr eaLnBrk="1" hangingPunct="1">
              <a:defRPr/>
            </a:pPr>
            <a:r>
              <a:rPr lang="mr-IN" sz="600" dirty="0">
                <a:solidFill>
                  <a:srgbClr val="FFFF00"/>
                </a:solidFill>
                <a:latin typeface="Courier New"/>
                <a:cs typeface="Courier New"/>
              </a:rPr>
              <a:t>          EXT-INFLOW =           0.0000            EXT-INFLOW =           0.0000</a:t>
            </a:r>
          </a:p>
          <a:p>
            <a:pPr eaLnBrk="1" hangingPunct="1">
              <a:defRPr/>
            </a:pPr>
            <a:r>
              <a:rPr lang="mr-IN" sz="600" dirty="0">
                <a:solidFill>
                  <a:srgbClr val="FFFF00"/>
                </a:solidFill>
                <a:latin typeface="Courier New"/>
                <a:cs typeface="Courier New"/>
              </a:rPr>
              <a:t>            FROM-MVR =   873431546.1767              FROM-MVR =      191332.2116</a:t>
            </a:r>
          </a:p>
          <a:p>
            <a:pPr eaLnBrk="1" hangingPunct="1">
              <a:defRPr/>
            </a:pPr>
            <a:r>
              <a:rPr lang="mr-IN" sz="600" dirty="0">
                <a:solidFill>
                  <a:srgbClr val="FFFF00"/>
                </a:solidFill>
                <a:latin typeface="Courier New"/>
                <a:cs typeface="Courier New"/>
              </a:rPr>
              <a:t>            RAINFALL =           0.0000              RAINFALL =           0.0000</a:t>
            </a:r>
          </a:p>
          <a:p>
            <a:pPr eaLnBrk="1" hangingPunct="1">
              <a:defRPr/>
            </a:pPr>
            <a:r>
              <a:rPr lang="mr-IN" sz="600" dirty="0">
                <a:solidFill>
                  <a:srgbClr val="FFFF00"/>
                </a:solidFill>
                <a:latin typeface="Courier New"/>
                <a:cs typeface="Courier New"/>
              </a:rPr>
              <a:t>              RUNOFF =           0.0000                RUNOFF =           0.0000</a:t>
            </a:r>
          </a:p>
          <a:p>
            <a:pPr eaLnBrk="1" hangingPunct="1">
              <a:defRPr/>
            </a:pPr>
            <a:r>
              <a:rPr lang="mr-IN" sz="600" dirty="0">
                <a:solidFill>
                  <a:srgbClr val="FFFF00"/>
                </a:solidFill>
                <a:latin typeface="Courier New"/>
                <a:cs typeface="Courier New"/>
              </a:rPr>
              <a:t>                 GWF =  1637700230.5291                   GWF =      358751.4196</a:t>
            </a:r>
          </a:p>
          <a:p>
            <a:pPr eaLnBrk="1" hangingPunct="1">
              <a:defRPr/>
            </a:pPr>
            <a:r>
              <a:rPr lang="mr-IN" sz="600" dirty="0">
                <a:solidFill>
                  <a:srgbClr val="FFFF00"/>
                </a:solidFill>
                <a:latin typeface="Courier New"/>
                <a:cs typeface="Courier New"/>
              </a:rPr>
              <a:t>         EVAPORATION =           0.0000           EVAPORATION =           0.0000</a:t>
            </a:r>
          </a:p>
          <a:p>
            <a:pPr eaLnBrk="1" hangingPunct="1">
              <a:defRPr/>
            </a:pPr>
            <a:r>
              <a:rPr lang="mr-IN" sz="600" dirty="0">
                <a:solidFill>
                  <a:srgbClr val="FFFF00"/>
                </a:solidFill>
                <a:latin typeface="Courier New"/>
                <a:cs typeface="Courier New"/>
              </a:rPr>
              <a:t>          WITHDRAWAL =           0.0000            WITHDRAWAL =           0.0000</a:t>
            </a:r>
          </a:p>
          <a:p>
            <a:pPr eaLnBrk="1" hangingPunct="1">
              <a:defRPr/>
            </a:pPr>
            <a:r>
              <a:rPr lang="mr-IN" sz="600" dirty="0">
                <a:solidFill>
                  <a:srgbClr val="FFFF00"/>
                </a:solidFill>
                <a:latin typeface="Courier New"/>
                <a:cs typeface="Courier New"/>
              </a:rPr>
              <a:t>         EXT-OUTFLOW =           0.0000           EXT-OUTFLOW =           0.0000</a:t>
            </a:r>
          </a:p>
          <a:p>
            <a:pPr eaLnBrk="1" hangingPunct="1">
              <a:defRPr/>
            </a:pPr>
            <a:r>
              <a:rPr lang="mr-IN" sz="600" dirty="0">
                <a:solidFill>
                  <a:srgbClr val="FFFF00"/>
                </a:solidFill>
                <a:latin typeface="Courier New"/>
                <a:cs typeface="Courier New"/>
              </a:rPr>
              <a:t>              TO-MVR =           0.0000                TO-MVR =           0.0000</a:t>
            </a:r>
          </a:p>
          <a:p>
            <a:pPr eaLnBrk="1" hangingPunct="1">
              <a:defRPr/>
            </a:pPr>
            <a:r>
              <a:rPr lang="mr-IN" sz="600" dirty="0">
                <a:solidFill>
                  <a:srgbClr val="FFFF00"/>
                </a:solidFill>
                <a:latin typeface="Courier New"/>
                <a:cs typeface="Courier New"/>
              </a:rPr>
              <a:t>             STORAGE =           0.0000               STORAGE =           0.0000</a:t>
            </a:r>
          </a:p>
          <a:p>
            <a:pPr eaLnBrk="1" hangingPunct="1">
              <a:defRPr/>
            </a:pPr>
            <a:r>
              <a:rPr lang="mr-IN" sz="600" dirty="0">
                <a:solidFill>
                  <a:srgbClr val="FFFF00"/>
                </a:solidFill>
                <a:latin typeface="Courier New"/>
                <a:cs typeface="Courier New"/>
              </a:rPr>
              <a:t>            CONSTANT =           0.0000              CONSTANT =           0.0000</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TOTAL IN =  2511131776.7058              TOTAL IN =      550083.6313</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OUT:                                     OUT:</a:t>
            </a:r>
          </a:p>
          <a:p>
            <a:pPr eaLnBrk="1" hangingPunct="1">
              <a:defRPr/>
            </a:pPr>
            <a:r>
              <a:rPr lang="mr-IN" sz="600" dirty="0">
                <a:solidFill>
                  <a:srgbClr val="FFFF00"/>
                </a:solidFill>
                <a:latin typeface="Courier New"/>
                <a:cs typeface="Courier New"/>
              </a:rPr>
              <a:t>          ----                                     ----</a:t>
            </a:r>
          </a:p>
          <a:p>
            <a:pPr eaLnBrk="1" hangingPunct="1">
              <a:defRPr/>
            </a:pPr>
            <a:r>
              <a:rPr lang="mr-IN" sz="600" dirty="0">
                <a:solidFill>
                  <a:srgbClr val="FFFF00"/>
                </a:solidFill>
                <a:latin typeface="Courier New"/>
                <a:cs typeface="Courier New"/>
              </a:rPr>
              <a:t>          EXT-INFLOW =           0.0000            EXT-INFLOW =           0.0000</a:t>
            </a:r>
          </a:p>
          <a:p>
            <a:pPr eaLnBrk="1" hangingPunct="1">
              <a:defRPr/>
            </a:pPr>
            <a:r>
              <a:rPr lang="mr-IN" sz="600" dirty="0">
                <a:solidFill>
                  <a:srgbClr val="FFFF00"/>
                </a:solidFill>
                <a:latin typeface="Courier New"/>
                <a:cs typeface="Courier New"/>
              </a:rPr>
              <a:t>            FROM-MVR =           0.0000              FROM-MVR =           0.0000</a:t>
            </a:r>
          </a:p>
          <a:p>
            <a:pPr eaLnBrk="1" hangingPunct="1">
              <a:defRPr/>
            </a:pPr>
            <a:r>
              <a:rPr lang="mr-IN" sz="600" dirty="0">
                <a:solidFill>
                  <a:srgbClr val="FFFF00"/>
                </a:solidFill>
                <a:latin typeface="Courier New"/>
                <a:cs typeface="Courier New"/>
              </a:rPr>
              <a:t>            RAINFALL =           0.0000              RAINFALL =           0.0000</a:t>
            </a:r>
          </a:p>
          <a:p>
            <a:pPr eaLnBrk="1" hangingPunct="1">
              <a:defRPr/>
            </a:pPr>
            <a:r>
              <a:rPr lang="mr-IN" sz="600" dirty="0">
                <a:solidFill>
                  <a:srgbClr val="FFFF00"/>
                </a:solidFill>
                <a:latin typeface="Courier New"/>
                <a:cs typeface="Courier New"/>
              </a:rPr>
              <a:t>              RUNOFF =           0.0000                RUNOFF =           0.0000</a:t>
            </a:r>
          </a:p>
          <a:p>
            <a:pPr eaLnBrk="1" hangingPunct="1">
              <a:defRPr/>
            </a:pPr>
            <a:r>
              <a:rPr lang="mr-IN" sz="600" dirty="0">
                <a:solidFill>
                  <a:srgbClr val="FFFF00"/>
                </a:solidFill>
                <a:latin typeface="Courier New"/>
                <a:cs typeface="Courier New"/>
              </a:rPr>
              <a:t>                 GWF =  1281783019.2116                   GWF =      280784.8892</a:t>
            </a:r>
          </a:p>
          <a:p>
            <a:pPr eaLnBrk="1" hangingPunct="1">
              <a:defRPr/>
            </a:pPr>
            <a:r>
              <a:rPr lang="mr-IN" sz="600" dirty="0">
                <a:solidFill>
                  <a:srgbClr val="FFFF00"/>
                </a:solidFill>
                <a:latin typeface="Courier New"/>
                <a:cs typeface="Courier New"/>
              </a:rPr>
              <a:t>         EVAPORATION =           0.0000           EVAPORATION =           0.0000</a:t>
            </a:r>
          </a:p>
          <a:p>
            <a:pPr eaLnBrk="1" hangingPunct="1">
              <a:defRPr/>
            </a:pPr>
            <a:r>
              <a:rPr lang="mr-IN" sz="600" dirty="0">
                <a:solidFill>
                  <a:srgbClr val="FFFF00"/>
                </a:solidFill>
                <a:latin typeface="Courier New"/>
                <a:cs typeface="Courier New"/>
              </a:rPr>
              <a:t>          WITHDRAWAL =           0.0000            WITHDRAWAL =           0.0000</a:t>
            </a:r>
          </a:p>
          <a:p>
            <a:pPr eaLnBrk="1" hangingPunct="1">
              <a:defRPr/>
            </a:pPr>
            <a:r>
              <a:rPr lang="mr-IN" sz="600" dirty="0">
                <a:solidFill>
                  <a:srgbClr val="FFFF00"/>
                </a:solidFill>
                <a:latin typeface="Courier New"/>
                <a:cs typeface="Courier New"/>
              </a:rPr>
              <a:t>         EXT-OUTFLOW =         284.8235           EXT-OUTFLOW =       6.2393E-02</a:t>
            </a:r>
          </a:p>
          <a:p>
            <a:pPr eaLnBrk="1" hangingPunct="1">
              <a:defRPr/>
            </a:pPr>
            <a:r>
              <a:rPr lang="mr-IN" sz="600" dirty="0">
                <a:solidFill>
                  <a:srgbClr val="FFFF00"/>
                </a:solidFill>
                <a:latin typeface="Courier New"/>
                <a:cs typeface="Courier New"/>
              </a:rPr>
              <a:t>              TO-MVR =  1229229296.0636                TO-MVR =      269272.5731</a:t>
            </a:r>
          </a:p>
          <a:p>
            <a:pPr eaLnBrk="1" hangingPunct="1">
              <a:defRPr/>
            </a:pPr>
            <a:r>
              <a:rPr lang="mr-IN" sz="600" dirty="0">
                <a:solidFill>
                  <a:srgbClr val="FFFF00"/>
                </a:solidFill>
                <a:latin typeface="Courier New"/>
                <a:cs typeface="Courier New"/>
              </a:rPr>
              <a:t>             STORAGE =           0.0000               STORAGE =           0.0000</a:t>
            </a:r>
          </a:p>
          <a:p>
            <a:pPr eaLnBrk="1" hangingPunct="1">
              <a:defRPr/>
            </a:pPr>
            <a:r>
              <a:rPr lang="mr-IN" sz="600" dirty="0">
                <a:solidFill>
                  <a:srgbClr val="FFFF00"/>
                </a:solidFill>
                <a:latin typeface="Courier New"/>
                <a:cs typeface="Courier New"/>
              </a:rPr>
              <a:t>            CONSTANT =           0.0000              CONSTANT =           0.0000</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TOTAL OUT =  2511012600.0987             TOTAL OUT =      550057.5247</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IN - OUT =      119176.6071              IN - OUT =          26.1066</a:t>
            </a:r>
          </a:p>
          <a:p>
            <a:pPr eaLnBrk="1" hangingPunct="1">
              <a:defRPr/>
            </a:pPr>
            <a:endParaRPr lang="mr-IN" sz="600" dirty="0">
              <a:solidFill>
                <a:srgbClr val="FFFF00"/>
              </a:solidFill>
              <a:latin typeface="Courier New"/>
              <a:cs typeface="Courier New"/>
            </a:endParaRPr>
          </a:p>
          <a:p>
            <a:pPr eaLnBrk="1" hangingPunct="1">
              <a:defRPr/>
            </a:pPr>
            <a:r>
              <a:rPr lang="mr-IN" sz="600" dirty="0">
                <a:solidFill>
                  <a:srgbClr val="FFFF00"/>
                </a:solidFill>
                <a:latin typeface="Courier New"/>
                <a:cs typeface="Courier New"/>
              </a:rPr>
              <a:t> PERCENT DISCREPANCY =           0.00     PERCENT DISCREPANCY =           0.00</a:t>
            </a:r>
            <a:endParaRPr lang="en-US" sz="600" dirty="0">
              <a:solidFill>
                <a:srgbClr val="FFFF00"/>
              </a:solidFill>
              <a:latin typeface="Courier New" charset="0"/>
            </a:endParaRPr>
          </a:p>
          <a:p>
            <a:pPr eaLnBrk="1" hangingPunct="1">
              <a:defRPr/>
            </a:pPr>
            <a:r>
              <a:rPr lang="de-DE" sz="600" dirty="0">
                <a:solidFill>
                  <a:srgbClr val="FFFF00"/>
                </a:solidFill>
                <a:latin typeface="Courier New"/>
                <a:cs typeface="Courier New"/>
              </a:rPr>
              <a:t> </a:t>
            </a:r>
            <a:endParaRPr lang="en-US" sz="600"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0C6AEE1D-3DF9-FD46-83C0-A1B650CD4585}"/>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3865514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LAK6 Package Output  </a:t>
            </a:r>
          </a:p>
        </p:txBody>
      </p:sp>
      <p:sp>
        <p:nvSpPr>
          <p:cNvPr id="7" name="Text Box 2"/>
          <p:cNvSpPr txBox="1">
            <a:spLocks noChangeArrowheads="1"/>
          </p:cNvSpPr>
          <p:nvPr/>
        </p:nvSpPr>
        <p:spPr bwMode="auto">
          <a:xfrm>
            <a:off x="199718" y="1411817"/>
            <a:ext cx="6286500" cy="23198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r>
              <a:rPr lang="en-US" sz="600" dirty="0">
                <a:solidFill>
                  <a:srgbClr val="FFFF00"/>
                </a:solidFill>
                <a:latin typeface="Courier New"/>
                <a:cs typeface="Courier New"/>
              </a:rPr>
              <a:t> LAKE (LAK-1) STAGE   PERIOD      1   STEP        1</a:t>
            </a:r>
          </a:p>
          <a:p>
            <a:pPr eaLnBrk="1" hangingPunct="1">
              <a:defRPr/>
            </a:pPr>
            <a:r>
              <a:rPr lang="en-US" sz="600" dirty="0">
                <a:solidFill>
                  <a:srgbClr val="FFFF00"/>
                </a:solidFill>
                <a:latin typeface="Courier New"/>
                <a:cs typeface="Courier New"/>
              </a:rPr>
              <a:t> ------------------</a:t>
            </a:r>
          </a:p>
          <a:p>
            <a:pPr eaLnBrk="1" hangingPunct="1">
              <a:defRPr/>
            </a:pPr>
            <a:r>
              <a:rPr lang="en-US" sz="600" dirty="0">
                <a:solidFill>
                  <a:srgbClr val="FFFF00"/>
                </a:solidFill>
                <a:latin typeface="Courier New"/>
                <a:cs typeface="Courier New"/>
              </a:rPr>
              <a:t>  LAKE    LAKE     </a:t>
            </a:r>
          </a:p>
          <a:p>
            <a:pPr eaLnBrk="1" hangingPunct="1">
              <a:defRPr/>
            </a:pPr>
            <a:r>
              <a:rPr lang="en-US" sz="600" dirty="0">
                <a:solidFill>
                  <a:srgbClr val="FFFF00"/>
                </a:solidFill>
                <a:latin typeface="Courier New"/>
                <a:cs typeface="Courier New"/>
              </a:rPr>
              <a:t>  NO.     STAGE    </a:t>
            </a:r>
          </a:p>
          <a:p>
            <a:pPr eaLnBrk="1" hangingPunct="1">
              <a:defRPr/>
            </a:pPr>
            <a:r>
              <a:rPr lang="en-US" sz="600" dirty="0">
                <a:solidFill>
                  <a:srgbClr val="FFFF00"/>
                </a:solidFill>
                <a:latin typeface="Courier New"/>
                <a:cs typeface="Courier New"/>
              </a:rPr>
              <a:t> ------------------</a:t>
            </a:r>
          </a:p>
          <a:p>
            <a:pPr eaLnBrk="1" hangingPunct="1">
              <a:defRPr/>
            </a:pPr>
            <a:r>
              <a:rPr lang="en-US" sz="600" dirty="0">
                <a:solidFill>
                  <a:srgbClr val="FFFF00"/>
                </a:solidFill>
                <a:latin typeface="Courier New"/>
                <a:cs typeface="Courier New"/>
              </a:rPr>
              <a:t>      1  45.08     </a:t>
            </a:r>
          </a:p>
          <a:p>
            <a:pPr eaLnBrk="1" hangingPunct="1">
              <a:defRPr/>
            </a:pPr>
            <a:r>
              <a:rPr lang="en-US" sz="600" dirty="0">
                <a:solidFill>
                  <a:srgbClr val="FFFF00"/>
                </a:solidFill>
                <a:latin typeface="Courier New"/>
                <a:cs typeface="Courier New"/>
              </a:rPr>
              <a:t>      2  37.14     </a:t>
            </a: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endParaRPr lang="en-US" sz="600" dirty="0">
              <a:solidFill>
                <a:srgbClr val="FFFF00"/>
              </a:solidFill>
              <a:latin typeface="Courier New"/>
              <a:cs typeface="Courier New"/>
            </a:endParaRPr>
          </a:p>
          <a:p>
            <a:pPr eaLnBrk="1" hangingPunct="1">
              <a:defRPr/>
            </a:pPr>
            <a:r>
              <a:rPr lang="en-US" sz="600" dirty="0">
                <a:solidFill>
                  <a:srgbClr val="FFFF00"/>
                </a:solidFill>
                <a:latin typeface="Courier New"/>
                <a:cs typeface="Courier New"/>
              </a:rPr>
              <a:t> LAKE (LAK-1) FLOWS   PERIOD      1   STEP        1</a:t>
            </a:r>
          </a:p>
          <a:p>
            <a:pPr eaLnBrk="1" hangingPunct="1">
              <a:defRPr/>
            </a:pPr>
            <a:r>
              <a:rPr lang="en-US" sz="600" dirty="0">
                <a:solidFill>
                  <a:srgbClr val="FFFF00"/>
                </a:solidFill>
                <a:latin typeface="Courier New"/>
                <a:cs typeface="Courier New"/>
              </a:rPr>
              <a:t> </a:t>
            </a:r>
            <a:r>
              <a:rPr lang="en-US" sz="375" dirty="0">
                <a:solidFill>
                  <a:srgbClr val="FFFF00"/>
                </a:solidFill>
                <a:latin typeface="Courier New"/>
                <a:cs typeface="Courier New"/>
              </a:rPr>
              <a:t>------------------------------------------------------------------------------------------------------------------------------------------------------------------------------------------------------</a:t>
            </a:r>
          </a:p>
          <a:p>
            <a:pPr eaLnBrk="1" hangingPunct="1">
              <a:defRPr/>
            </a:pPr>
            <a:r>
              <a:rPr lang="en-US" sz="375" dirty="0">
                <a:solidFill>
                  <a:srgbClr val="FFFF00"/>
                </a:solidFill>
                <a:latin typeface="Courier New"/>
                <a:cs typeface="Courier New"/>
              </a:rPr>
              <a:t>  LAKE    LAKE      INTERNAL      LAKE        LAKE        LAKE        LAKE        LAKE        LAKE        LAKE        LAKE      EXTERNAL    INTERNAL      LAKE      CONSTANT      LAKE       PERCENT   </a:t>
            </a:r>
          </a:p>
          <a:p>
            <a:pPr eaLnBrk="1" hangingPunct="1">
              <a:defRPr/>
            </a:pPr>
            <a:r>
              <a:rPr lang="en-US" sz="375" dirty="0">
                <a:solidFill>
                  <a:srgbClr val="FFFF00"/>
                </a:solidFill>
                <a:latin typeface="Courier New"/>
                <a:cs typeface="Courier New"/>
              </a:rPr>
              <a:t>  NO.    INFLOW      INFLOW      RUNOFF     FROM MVR    RAINFALL   LEAKAGE IN  LEAKAGE OUT EVAPORATION WITHDRAWAL    STORAGE     OUTFLOW     OUTFLOW     TO MVR       FLOW      IN - OUT   DIFFERENCE  </a:t>
            </a:r>
          </a:p>
          <a:p>
            <a:pPr eaLnBrk="1" hangingPunct="1">
              <a:defRPr/>
            </a:pPr>
            <a:r>
              <a:rPr lang="en-US" sz="375" dirty="0">
                <a:solidFill>
                  <a:srgbClr val="FFFF00"/>
                </a:solidFill>
                <a:latin typeface="Courier New"/>
                <a:cs typeface="Courier New"/>
              </a:rPr>
              <a:t> ------------------------------------------------------------------------------------------------------------------------------------------------------------------------------------------------------</a:t>
            </a:r>
          </a:p>
          <a:p>
            <a:pPr eaLnBrk="1" hangingPunct="1">
              <a:defRPr/>
            </a:pPr>
            <a:r>
              <a:rPr lang="en-US" sz="375" dirty="0">
                <a:solidFill>
                  <a:srgbClr val="FFFF00"/>
                </a:solidFill>
                <a:latin typeface="Courier New"/>
                <a:cs typeface="Courier New"/>
              </a:rPr>
              <a:t>      1  0.000       0.000       0.000      0.1913E+06   0.000      0.2138E+06 -0.1358E+06  -0.000       0.000       0.000     -0.6239E-01   0.000     -0.2693E+06   0.000      0.6135      0.1514E-03 </a:t>
            </a:r>
          </a:p>
          <a:p>
            <a:pPr eaLnBrk="1" hangingPunct="1">
              <a:defRPr/>
            </a:pPr>
            <a:r>
              <a:rPr lang="en-US" sz="375" dirty="0">
                <a:solidFill>
                  <a:srgbClr val="FFFF00"/>
                </a:solidFill>
                <a:latin typeface="Courier New"/>
                <a:cs typeface="Courier New"/>
              </a:rPr>
              <a:t>      2  0.000       0.000       0.000       0.000       0.000      0.1450E+06 -0.1449E+06  -0.000       0.000       0.000       0.000       0.000       0.000       0.000       25.49      0.1759E-01 </a:t>
            </a:r>
          </a:p>
        </p:txBody>
      </p:sp>
      <p:pic>
        <p:nvPicPr>
          <p:cNvPr id="8" name="Picture 7">
            <a:extLst>
              <a:ext uri="{FF2B5EF4-FFF2-40B4-BE49-F238E27FC236}">
                <a16:creationId xmlns:a16="http://schemas.microsoft.com/office/drawing/2014/main" id="{5411ACBA-104C-184F-8E84-9CF3F6986567}"/>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18359546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523CD-61DE-1149-972E-280442FD8C1D}"/>
              </a:ext>
            </a:extLst>
          </p:cNvPr>
          <p:cNvSpPr>
            <a:spLocks noGrp="1"/>
          </p:cNvSpPr>
          <p:nvPr>
            <p:ph type="title"/>
          </p:nvPr>
        </p:nvSpPr>
        <p:spPr/>
        <p:txBody>
          <a:bodyPr/>
          <a:lstStyle/>
          <a:p>
            <a:r>
              <a:rPr lang="en-US" dirty="0"/>
              <a:t>Mover Package</a:t>
            </a:r>
          </a:p>
        </p:txBody>
      </p:sp>
      <p:sp>
        <p:nvSpPr>
          <p:cNvPr id="3" name="Text Placeholder 2">
            <a:extLst>
              <a:ext uri="{FF2B5EF4-FFF2-40B4-BE49-F238E27FC236}">
                <a16:creationId xmlns:a16="http://schemas.microsoft.com/office/drawing/2014/main" id="{E56E8532-0370-5E4A-994F-949E309E77D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946534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p:cNvCxnSpPr/>
          <p:nvPr/>
        </p:nvCxnSpPr>
        <p:spPr bwMode="auto">
          <a:xfrm>
            <a:off x="4573674" y="2043264"/>
            <a:ext cx="0" cy="2743200"/>
          </a:xfrm>
          <a:prstGeom prst="line">
            <a:avLst/>
          </a:prstGeom>
          <a:solidFill>
            <a:schemeClr val="accent1"/>
          </a:solidFill>
          <a:ln w="38100" cap="flat" cmpd="sng" algn="ctr">
            <a:solidFill>
              <a:srgbClr val="FFFF00"/>
            </a:solidFill>
            <a:prstDash val="dash"/>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nvGrpSpPr>
          <p:cNvPr id="60" name="Group 59"/>
          <p:cNvGrpSpPr/>
          <p:nvPr/>
        </p:nvGrpSpPr>
        <p:grpSpPr>
          <a:xfrm>
            <a:off x="2846041" y="3997901"/>
            <a:ext cx="1864793" cy="455528"/>
            <a:chOff x="2270722" y="5107644"/>
            <a:chExt cx="2486390" cy="607384"/>
          </a:xfrm>
        </p:grpSpPr>
        <p:cxnSp>
          <p:nvCxnSpPr>
            <p:cNvPr id="42" name="Elbow Connector 41"/>
            <p:cNvCxnSpPr>
              <a:stCxn id="40" idx="3"/>
              <a:endCxn id="32" idx="2"/>
            </p:cNvCxnSpPr>
            <p:nvPr/>
          </p:nvCxnSpPr>
          <p:spPr bwMode="auto">
            <a:xfrm>
              <a:off x="2270722" y="5107644"/>
              <a:ext cx="2120630" cy="304788"/>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4" name="Elbow Connector 43"/>
            <p:cNvCxnSpPr>
              <a:stCxn id="43" idx="3"/>
              <a:endCxn id="32" idx="2"/>
            </p:cNvCxnSpPr>
            <p:nvPr/>
          </p:nvCxnSpPr>
          <p:spPr bwMode="auto">
            <a:xfrm flipV="1">
              <a:off x="2270722" y="5412432"/>
              <a:ext cx="2120630" cy="302596"/>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2" name="Oval 31"/>
            <p:cNvSpPr/>
            <p:nvPr/>
          </p:nvSpPr>
          <p:spPr bwMode="auto">
            <a:xfrm>
              <a:off x="4391352" y="52295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3000">
                <a:ea typeface="ＭＳ Ｐゴシック" charset="0"/>
              </a:endParaRPr>
            </a:p>
          </p:txBody>
        </p:sp>
      </p:grpSp>
      <p:sp>
        <p:nvSpPr>
          <p:cNvPr id="13" name="TextBox 12"/>
          <p:cNvSpPr txBox="1"/>
          <p:nvPr/>
        </p:nvSpPr>
        <p:spPr>
          <a:xfrm>
            <a:off x="3085805" y="1455199"/>
            <a:ext cx="1053494" cy="553998"/>
          </a:xfrm>
          <a:prstGeom prst="rect">
            <a:avLst/>
          </a:prstGeom>
          <a:noFill/>
        </p:spPr>
        <p:txBody>
          <a:bodyPr wrap="none" rtlCol="0">
            <a:spAutoFit/>
          </a:bodyPr>
          <a:lstStyle/>
          <a:p>
            <a:pPr algn="ctr"/>
            <a:r>
              <a:rPr lang="en-US" sz="1500" dirty="0">
                <a:solidFill>
                  <a:srgbClr val="FF0000"/>
                </a:solidFill>
              </a:rPr>
              <a:t>Package</a:t>
            </a:r>
          </a:p>
          <a:p>
            <a:pPr algn="ctr"/>
            <a:r>
              <a:rPr lang="en-US" sz="1500" dirty="0">
                <a:solidFill>
                  <a:srgbClr val="FF0000"/>
                </a:solidFill>
              </a:rPr>
              <a:t>Discharge</a:t>
            </a:r>
          </a:p>
        </p:txBody>
      </p:sp>
      <p:sp>
        <p:nvSpPr>
          <p:cNvPr id="22" name="TextBox 21"/>
          <p:cNvSpPr txBox="1"/>
          <p:nvPr/>
        </p:nvSpPr>
        <p:spPr>
          <a:xfrm>
            <a:off x="5758252" y="1285982"/>
            <a:ext cx="1168910" cy="323165"/>
          </a:xfrm>
          <a:prstGeom prst="rect">
            <a:avLst/>
          </a:prstGeom>
          <a:noFill/>
        </p:spPr>
        <p:txBody>
          <a:bodyPr wrap="none" rtlCol="0">
            <a:spAutoFit/>
          </a:bodyPr>
          <a:lstStyle/>
          <a:p>
            <a:pPr algn="ctr"/>
            <a:r>
              <a:rPr lang="en-US" sz="1500" dirty="0">
                <a:solidFill>
                  <a:srgbClr val="FFFF00"/>
                </a:solidFill>
              </a:rPr>
              <a:t>RECEIVER</a:t>
            </a:r>
          </a:p>
        </p:txBody>
      </p:sp>
      <p:sp>
        <p:nvSpPr>
          <p:cNvPr id="23" name="TextBox 22"/>
          <p:cNvSpPr txBox="1"/>
          <p:nvPr/>
        </p:nvSpPr>
        <p:spPr>
          <a:xfrm>
            <a:off x="1586544" y="1285982"/>
            <a:ext cx="1189749" cy="323165"/>
          </a:xfrm>
          <a:prstGeom prst="rect">
            <a:avLst/>
          </a:prstGeom>
          <a:noFill/>
        </p:spPr>
        <p:txBody>
          <a:bodyPr wrap="none" rtlCol="0">
            <a:spAutoFit/>
          </a:bodyPr>
          <a:lstStyle/>
          <a:p>
            <a:pPr algn="ctr"/>
            <a:r>
              <a:rPr lang="en-US" sz="1500" dirty="0">
                <a:solidFill>
                  <a:srgbClr val="FFFF00"/>
                </a:solidFill>
              </a:rPr>
              <a:t>PROVIDER</a:t>
            </a:r>
          </a:p>
        </p:txBody>
      </p:sp>
      <p:sp>
        <p:nvSpPr>
          <p:cNvPr id="24" name="TextBox 23"/>
          <p:cNvSpPr txBox="1"/>
          <p:nvPr/>
        </p:nvSpPr>
        <p:spPr>
          <a:xfrm>
            <a:off x="4400551" y="617253"/>
            <a:ext cx="392415" cy="1333058"/>
          </a:xfrm>
          <a:prstGeom prst="rect">
            <a:avLst/>
          </a:prstGeom>
          <a:noFill/>
        </p:spPr>
        <p:txBody>
          <a:bodyPr vert="vert270" wrap="none" rtlCol="0">
            <a:spAutoFit/>
          </a:bodyPr>
          <a:lstStyle/>
          <a:p>
            <a:pPr algn="ctr"/>
            <a:r>
              <a:rPr lang="en-US" sz="1350" dirty="0">
                <a:solidFill>
                  <a:srgbClr val="FFFF00"/>
                </a:solidFill>
              </a:rPr>
              <a:t>CONSTRAINTS</a:t>
            </a:r>
          </a:p>
        </p:txBody>
      </p:sp>
      <p:grpSp>
        <p:nvGrpSpPr>
          <p:cNvPr id="58" name="Group 57"/>
          <p:cNvGrpSpPr/>
          <p:nvPr/>
        </p:nvGrpSpPr>
        <p:grpSpPr>
          <a:xfrm>
            <a:off x="4710834" y="2671914"/>
            <a:ext cx="2358453" cy="937483"/>
            <a:chOff x="4757112" y="3352800"/>
            <a:chExt cx="3144603" cy="1249978"/>
          </a:xfrm>
        </p:grpSpPr>
        <p:sp>
          <p:nvSpPr>
            <p:cNvPr id="26" name="TextBox 25"/>
            <p:cNvSpPr txBox="1"/>
            <p:nvPr/>
          </p:nvSpPr>
          <p:spPr>
            <a:xfrm>
              <a:off x="6185006" y="3352800"/>
              <a:ext cx="1716709" cy="492443"/>
            </a:xfrm>
            <a:prstGeom prst="rect">
              <a:avLst/>
            </a:prstGeom>
            <a:noFill/>
          </p:spPr>
          <p:txBody>
            <a:bodyPr wrap="none" rtlCol="0">
              <a:spAutoFit/>
            </a:bodyPr>
            <a:lstStyle/>
            <a:p>
              <a:r>
                <a:rPr lang="en-US" sz="1800" dirty="0">
                  <a:solidFill>
                    <a:schemeClr val="bg1"/>
                  </a:solidFill>
                </a:rPr>
                <a:t>Receiver 2</a:t>
              </a:r>
            </a:p>
          </p:txBody>
        </p:sp>
        <p:sp>
          <p:nvSpPr>
            <p:cNvPr id="27" name="TextBox 26"/>
            <p:cNvSpPr txBox="1"/>
            <p:nvPr/>
          </p:nvSpPr>
          <p:spPr>
            <a:xfrm>
              <a:off x="6185006" y="4110335"/>
              <a:ext cx="1716709" cy="492443"/>
            </a:xfrm>
            <a:prstGeom prst="rect">
              <a:avLst/>
            </a:prstGeom>
            <a:noFill/>
          </p:spPr>
          <p:txBody>
            <a:bodyPr wrap="none" rtlCol="0">
              <a:spAutoFit/>
            </a:bodyPr>
            <a:lstStyle/>
            <a:p>
              <a:r>
                <a:rPr lang="en-US" sz="1800" dirty="0">
                  <a:solidFill>
                    <a:schemeClr val="bg1"/>
                  </a:solidFill>
                </a:rPr>
                <a:t>Receiver 3</a:t>
              </a:r>
            </a:p>
          </p:txBody>
        </p:sp>
        <p:cxnSp>
          <p:nvCxnSpPr>
            <p:cNvPr id="21" name="Elbow Connector 20"/>
            <p:cNvCxnSpPr>
              <a:stCxn id="31" idx="6"/>
              <a:endCxn id="26" idx="1"/>
            </p:cNvCxnSpPr>
            <p:nvPr/>
          </p:nvCxnSpPr>
          <p:spPr bwMode="auto">
            <a:xfrm flipV="1">
              <a:off x="4757112" y="3599021"/>
              <a:ext cx="1427894" cy="36561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8" name="Elbow Connector 27"/>
            <p:cNvCxnSpPr>
              <a:stCxn id="31" idx="6"/>
              <a:endCxn id="27" idx="1"/>
            </p:cNvCxnSpPr>
            <p:nvPr/>
          </p:nvCxnSpPr>
          <p:spPr bwMode="auto">
            <a:xfrm>
              <a:off x="4757112" y="3964632"/>
              <a:ext cx="1427894" cy="391924"/>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
        <p:nvSpPr>
          <p:cNvPr id="36" name="TextBox 35"/>
          <p:cNvSpPr txBox="1"/>
          <p:nvPr/>
        </p:nvSpPr>
        <p:spPr>
          <a:xfrm>
            <a:off x="1609805" y="2099577"/>
            <a:ext cx="1236236" cy="369332"/>
          </a:xfrm>
          <a:prstGeom prst="rect">
            <a:avLst/>
          </a:prstGeom>
          <a:noFill/>
        </p:spPr>
        <p:txBody>
          <a:bodyPr wrap="none" rtlCol="0">
            <a:spAutoFit/>
          </a:bodyPr>
          <a:lstStyle/>
          <a:p>
            <a:r>
              <a:rPr lang="en-US" sz="1800" dirty="0">
                <a:solidFill>
                  <a:schemeClr val="bg1"/>
                </a:solidFill>
              </a:rPr>
              <a:t>Provider 1</a:t>
            </a:r>
          </a:p>
        </p:txBody>
      </p:sp>
      <p:grpSp>
        <p:nvGrpSpPr>
          <p:cNvPr id="55" name="Group 54"/>
          <p:cNvGrpSpPr/>
          <p:nvPr/>
        </p:nvGrpSpPr>
        <p:grpSpPr>
          <a:xfrm>
            <a:off x="4710834" y="2089744"/>
            <a:ext cx="2358453" cy="369332"/>
            <a:chOff x="4757112" y="2576575"/>
            <a:chExt cx="3144603" cy="492443"/>
          </a:xfrm>
        </p:grpSpPr>
        <p:sp>
          <p:nvSpPr>
            <p:cNvPr id="38" name="TextBox 37"/>
            <p:cNvSpPr txBox="1"/>
            <p:nvPr/>
          </p:nvSpPr>
          <p:spPr>
            <a:xfrm>
              <a:off x="6185006" y="2576575"/>
              <a:ext cx="1716709" cy="492443"/>
            </a:xfrm>
            <a:prstGeom prst="rect">
              <a:avLst/>
            </a:prstGeom>
            <a:noFill/>
          </p:spPr>
          <p:txBody>
            <a:bodyPr wrap="none" rtlCol="0">
              <a:spAutoFit/>
            </a:bodyPr>
            <a:lstStyle/>
            <a:p>
              <a:r>
                <a:rPr lang="en-US" sz="1800" dirty="0">
                  <a:solidFill>
                    <a:schemeClr val="bg1"/>
                  </a:solidFill>
                </a:rPr>
                <a:t>Receiver 1</a:t>
              </a:r>
            </a:p>
          </p:txBody>
        </p:sp>
        <p:cxnSp>
          <p:nvCxnSpPr>
            <p:cNvPr id="39" name="Elbow Connector 38"/>
            <p:cNvCxnSpPr>
              <a:stCxn id="8" idx="6"/>
              <a:endCxn id="38" idx="1"/>
            </p:cNvCxnSpPr>
            <p:nvPr/>
          </p:nvCxnSpPr>
          <p:spPr bwMode="auto">
            <a:xfrm>
              <a:off x="4757112" y="2820518"/>
              <a:ext cx="1427894" cy="2279"/>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
        <p:nvSpPr>
          <p:cNvPr id="25" name="TextBox 24"/>
          <p:cNvSpPr txBox="1"/>
          <p:nvPr/>
        </p:nvSpPr>
        <p:spPr>
          <a:xfrm>
            <a:off x="1314450" y="1766265"/>
            <a:ext cx="1079142" cy="300082"/>
          </a:xfrm>
          <a:prstGeom prst="rect">
            <a:avLst/>
          </a:prstGeom>
          <a:noFill/>
        </p:spPr>
        <p:txBody>
          <a:bodyPr wrap="none" rtlCol="0">
            <a:spAutoFit/>
          </a:bodyPr>
          <a:lstStyle/>
          <a:p>
            <a:r>
              <a:rPr lang="en-US" sz="1350" dirty="0">
                <a:solidFill>
                  <a:schemeClr val="bg1"/>
                </a:solidFill>
              </a:rPr>
              <a:t>One to One</a:t>
            </a:r>
          </a:p>
        </p:txBody>
      </p:sp>
      <p:grpSp>
        <p:nvGrpSpPr>
          <p:cNvPr id="56" name="Group 55"/>
          <p:cNvGrpSpPr/>
          <p:nvPr/>
        </p:nvGrpSpPr>
        <p:grpSpPr>
          <a:xfrm>
            <a:off x="1314450" y="2680664"/>
            <a:ext cx="1531591" cy="646331"/>
            <a:chOff x="228600" y="3364468"/>
            <a:chExt cx="2042121" cy="861775"/>
          </a:xfrm>
        </p:grpSpPr>
        <p:sp>
          <p:nvSpPr>
            <p:cNvPr id="19" name="TextBox 18"/>
            <p:cNvSpPr txBox="1"/>
            <p:nvPr/>
          </p:nvSpPr>
          <p:spPr>
            <a:xfrm>
              <a:off x="622407" y="3733800"/>
              <a:ext cx="1648314" cy="492443"/>
            </a:xfrm>
            <a:prstGeom prst="rect">
              <a:avLst/>
            </a:prstGeom>
            <a:noFill/>
          </p:spPr>
          <p:txBody>
            <a:bodyPr wrap="none" rtlCol="0">
              <a:spAutoFit/>
            </a:bodyPr>
            <a:lstStyle/>
            <a:p>
              <a:r>
                <a:rPr lang="en-US" sz="1800" dirty="0">
                  <a:solidFill>
                    <a:schemeClr val="bg1"/>
                  </a:solidFill>
                </a:rPr>
                <a:t>Provider 2</a:t>
              </a:r>
            </a:p>
          </p:txBody>
        </p:sp>
        <p:sp>
          <p:nvSpPr>
            <p:cNvPr id="29" name="TextBox 28"/>
            <p:cNvSpPr txBox="1"/>
            <p:nvPr/>
          </p:nvSpPr>
          <p:spPr>
            <a:xfrm>
              <a:off x="228600" y="3364468"/>
              <a:ext cx="1567096" cy="400109"/>
            </a:xfrm>
            <a:prstGeom prst="rect">
              <a:avLst/>
            </a:prstGeom>
            <a:noFill/>
          </p:spPr>
          <p:txBody>
            <a:bodyPr wrap="none" rtlCol="0">
              <a:spAutoFit/>
            </a:bodyPr>
            <a:lstStyle/>
            <a:p>
              <a:r>
                <a:rPr lang="en-US" sz="1350" dirty="0">
                  <a:solidFill>
                    <a:schemeClr val="bg1"/>
                  </a:solidFill>
                </a:rPr>
                <a:t>One to Many</a:t>
              </a:r>
            </a:p>
          </p:txBody>
        </p:sp>
      </p:grpSp>
      <p:grpSp>
        <p:nvGrpSpPr>
          <p:cNvPr id="59" name="Group 58"/>
          <p:cNvGrpSpPr/>
          <p:nvPr/>
        </p:nvGrpSpPr>
        <p:grpSpPr>
          <a:xfrm>
            <a:off x="1314450" y="3480765"/>
            <a:ext cx="1531591" cy="1157332"/>
            <a:chOff x="228600" y="4431268"/>
            <a:chExt cx="2042121" cy="1543110"/>
          </a:xfrm>
        </p:grpSpPr>
        <p:sp>
          <p:nvSpPr>
            <p:cNvPr id="40" name="TextBox 39"/>
            <p:cNvSpPr txBox="1"/>
            <p:nvPr/>
          </p:nvSpPr>
          <p:spPr>
            <a:xfrm>
              <a:off x="622407" y="4874567"/>
              <a:ext cx="1648314" cy="492443"/>
            </a:xfrm>
            <a:prstGeom prst="rect">
              <a:avLst/>
            </a:prstGeom>
            <a:noFill/>
          </p:spPr>
          <p:txBody>
            <a:bodyPr wrap="none" rtlCol="0">
              <a:spAutoFit/>
            </a:bodyPr>
            <a:lstStyle/>
            <a:p>
              <a:r>
                <a:rPr lang="en-US" sz="1800" dirty="0">
                  <a:solidFill>
                    <a:schemeClr val="bg1"/>
                  </a:solidFill>
                </a:rPr>
                <a:t>Provider 3</a:t>
              </a:r>
            </a:p>
          </p:txBody>
        </p:sp>
        <p:sp>
          <p:nvSpPr>
            <p:cNvPr id="43" name="TextBox 42"/>
            <p:cNvSpPr txBox="1"/>
            <p:nvPr/>
          </p:nvSpPr>
          <p:spPr>
            <a:xfrm>
              <a:off x="622407" y="5481935"/>
              <a:ext cx="1648314" cy="492443"/>
            </a:xfrm>
            <a:prstGeom prst="rect">
              <a:avLst/>
            </a:prstGeom>
            <a:noFill/>
          </p:spPr>
          <p:txBody>
            <a:bodyPr wrap="none" rtlCol="0">
              <a:spAutoFit/>
            </a:bodyPr>
            <a:lstStyle/>
            <a:p>
              <a:r>
                <a:rPr lang="en-US" sz="1800" dirty="0">
                  <a:solidFill>
                    <a:schemeClr val="bg1"/>
                  </a:solidFill>
                </a:rPr>
                <a:t>Provider 4</a:t>
              </a:r>
            </a:p>
          </p:txBody>
        </p:sp>
        <p:sp>
          <p:nvSpPr>
            <p:cNvPr id="30" name="TextBox 29"/>
            <p:cNvSpPr txBox="1"/>
            <p:nvPr/>
          </p:nvSpPr>
          <p:spPr>
            <a:xfrm>
              <a:off x="228600" y="4431268"/>
              <a:ext cx="1567096" cy="400110"/>
            </a:xfrm>
            <a:prstGeom prst="rect">
              <a:avLst/>
            </a:prstGeom>
            <a:noFill/>
          </p:spPr>
          <p:txBody>
            <a:bodyPr wrap="none" rtlCol="0">
              <a:spAutoFit/>
            </a:bodyPr>
            <a:lstStyle/>
            <a:p>
              <a:r>
                <a:rPr lang="en-US" sz="1350" dirty="0">
                  <a:solidFill>
                    <a:schemeClr val="bg1"/>
                  </a:solidFill>
                </a:rPr>
                <a:t>Many to One</a:t>
              </a:r>
            </a:p>
          </p:txBody>
        </p:sp>
      </p:grpSp>
      <p:grpSp>
        <p:nvGrpSpPr>
          <p:cNvPr id="54" name="Group 53"/>
          <p:cNvGrpSpPr/>
          <p:nvPr/>
        </p:nvGrpSpPr>
        <p:grpSpPr>
          <a:xfrm>
            <a:off x="2846041" y="2135541"/>
            <a:ext cx="1864793" cy="274320"/>
            <a:chOff x="2270722" y="2637636"/>
            <a:chExt cx="2486390" cy="365760"/>
          </a:xfrm>
        </p:grpSpPr>
        <p:sp>
          <p:nvSpPr>
            <p:cNvPr id="8" name="Oval 7"/>
            <p:cNvSpPr/>
            <p:nvPr/>
          </p:nvSpPr>
          <p:spPr bwMode="auto">
            <a:xfrm>
              <a:off x="4391352" y="2637636"/>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3000">
                <a:ea typeface="ＭＳ Ｐゴシック" charset="0"/>
              </a:endParaRPr>
            </a:p>
          </p:txBody>
        </p:sp>
        <p:cxnSp>
          <p:nvCxnSpPr>
            <p:cNvPr id="33" name="Elbow Connector 32"/>
            <p:cNvCxnSpPr>
              <a:stCxn id="36" idx="3"/>
              <a:endCxn id="8" idx="2"/>
            </p:cNvCxnSpPr>
            <p:nvPr/>
          </p:nvCxnSpPr>
          <p:spPr bwMode="auto">
            <a:xfrm flipV="1">
              <a:off x="2270722" y="2820516"/>
              <a:ext cx="2120630" cy="2280"/>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nvGrpSpPr>
          <p:cNvPr id="57" name="Group 56"/>
          <p:cNvGrpSpPr/>
          <p:nvPr/>
        </p:nvGrpSpPr>
        <p:grpSpPr>
          <a:xfrm>
            <a:off x="2800350" y="2993628"/>
            <a:ext cx="1910484" cy="274320"/>
            <a:chOff x="2209800" y="3781752"/>
            <a:chExt cx="2547312" cy="365760"/>
          </a:xfrm>
        </p:grpSpPr>
        <p:sp>
          <p:nvSpPr>
            <p:cNvPr id="31" name="Oval 30"/>
            <p:cNvSpPr/>
            <p:nvPr/>
          </p:nvSpPr>
          <p:spPr bwMode="auto">
            <a:xfrm>
              <a:off x="4391352" y="37817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3000">
                <a:ea typeface="ＭＳ Ｐゴシック" charset="0"/>
              </a:endParaRPr>
            </a:p>
          </p:txBody>
        </p:sp>
        <p:cxnSp>
          <p:nvCxnSpPr>
            <p:cNvPr id="45" name="Elbow Connector 44"/>
            <p:cNvCxnSpPr/>
            <p:nvPr/>
          </p:nvCxnSpPr>
          <p:spPr bwMode="auto">
            <a:xfrm flipV="1">
              <a:off x="2209800" y="3964632"/>
              <a:ext cx="2181552"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nvGrpSpPr>
          <p:cNvPr id="61" name="Group 60"/>
          <p:cNvGrpSpPr/>
          <p:nvPr/>
        </p:nvGrpSpPr>
        <p:grpSpPr>
          <a:xfrm>
            <a:off x="4710834" y="4043511"/>
            <a:ext cx="2358453" cy="369332"/>
            <a:chOff x="4757112" y="5181600"/>
            <a:chExt cx="3144603" cy="492443"/>
          </a:xfrm>
        </p:grpSpPr>
        <p:sp>
          <p:nvSpPr>
            <p:cNvPr id="41" name="TextBox 40"/>
            <p:cNvSpPr txBox="1"/>
            <p:nvPr/>
          </p:nvSpPr>
          <p:spPr>
            <a:xfrm>
              <a:off x="6185006" y="5181600"/>
              <a:ext cx="1716709" cy="492443"/>
            </a:xfrm>
            <a:prstGeom prst="rect">
              <a:avLst/>
            </a:prstGeom>
            <a:noFill/>
          </p:spPr>
          <p:txBody>
            <a:bodyPr wrap="none" rtlCol="0">
              <a:spAutoFit/>
            </a:bodyPr>
            <a:lstStyle/>
            <a:p>
              <a:r>
                <a:rPr lang="en-US" sz="1800" dirty="0">
                  <a:solidFill>
                    <a:schemeClr val="bg1"/>
                  </a:solidFill>
                </a:rPr>
                <a:t>Receiver 4</a:t>
              </a:r>
            </a:p>
          </p:txBody>
        </p:sp>
        <p:cxnSp>
          <p:nvCxnSpPr>
            <p:cNvPr id="48" name="Elbow Connector 47"/>
            <p:cNvCxnSpPr>
              <a:cxnSpLocks/>
              <a:stCxn id="32" idx="6"/>
              <a:endCxn id="41" idx="1"/>
            </p:cNvCxnSpPr>
            <p:nvPr/>
          </p:nvCxnSpPr>
          <p:spPr bwMode="auto">
            <a:xfrm>
              <a:off x="4757112" y="5425568"/>
              <a:ext cx="1427894" cy="2253"/>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
        <p:nvSpPr>
          <p:cNvPr id="4" name="Title 3">
            <a:extLst>
              <a:ext uri="{FF2B5EF4-FFF2-40B4-BE49-F238E27FC236}">
                <a16:creationId xmlns:a16="http://schemas.microsoft.com/office/drawing/2014/main" id="{E383834F-7708-4E40-BB41-F65750252C1C}"/>
              </a:ext>
            </a:extLst>
          </p:cNvPr>
          <p:cNvSpPr>
            <a:spLocks noGrp="1"/>
          </p:cNvSpPr>
          <p:nvPr>
            <p:ph type="title"/>
          </p:nvPr>
        </p:nvSpPr>
        <p:spPr/>
        <p:txBody>
          <a:bodyPr/>
          <a:lstStyle/>
          <a:p>
            <a:r>
              <a:rPr lang="en-US" dirty="0"/>
              <a:t>MVR6 Package</a:t>
            </a:r>
          </a:p>
        </p:txBody>
      </p:sp>
    </p:spTree>
    <p:extLst>
      <p:ext uri="{BB962C8B-B14F-4D97-AF65-F5344CB8AC3E}">
        <p14:creationId xmlns:p14="http://schemas.microsoft.com/office/powerpoint/2010/main" val="3035518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1000"/>
                                  </p:stCondLst>
                                  <p:childTnLst>
                                    <p:set>
                                      <p:cBhvr>
                                        <p:cTn id="11" dur="1" fill="hold">
                                          <p:stCondLst>
                                            <p:cond delay="0"/>
                                          </p:stCondLst>
                                        </p:cTn>
                                        <p:tgtEl>
                                          <p:spTgt spid="13"/>
                                        </p:tgtEl>
                                        <p:attrNameLst>
                                          <p:attrName>style.visibility</p:attrName>
                                        </p:attrNameLst>
                                      </p:cBhvr>
                                      <p:to>
                                        <p:strVal val="visible"/>
                                      </p:to>
                                    </p:set>
                                  </p:childTnLst>
                                </p:cTn>
                              </p:par>
                            </p:childTnLst>
                          </p:cTn>
                        </p:par>
                        <p:par>
                          <p:cTn id="12" fill="hold">
                            <p:stCondLst>
                              <p:cond delay="1000"/>
                            </p:stCondLst>
                            <p:childTnLst>
                              <p:par>
                                <p:cTn id="13" presetID="1" presetClass="entr" presetSubtype="0" fill="hold" nodeType="afterEffect">
                                  <p:stCondLst>
                                    <p:cond delay="1000"/>
                                  </p:stCondLst>
                                  <p:childTnLst>
                                    <p:set>
                                      <p:cBhvr>
                                        <p:cTn id="14" dur="1" fill="hold">
                                          <p:stCondLst>
                                            <p:cond delay="0"/>
                                          </p:stCondLst>
                                        </p:cTn>
                                        <p:tgtEl>
                                          <p:spTgt spid="54"/>
                                        </p:tgtEl>
                                        <p:attrNameLst>
                                          <p:attrName>style.visibility</p:attrName>
                                        </p:attrNameLst>
                                      </p:cBhvr>
                                      <p:to>
                                        <p:strVal val="visible"/>
                                      </p:to>
                                    </p:set>
                                  </p:childTnLst>
                                </p:cTn>
                              </p:par>
                            </p:childTnLst>
                          </p:cTn>
                        </p:par>
                        <p:par>
                          <p:cTn id="15" fill="hold">
                            <p:stCondLst>
                              <p:cond delay="2000"/>
                            </p:stCondLst>
                            <p:childTnLst>
                              <p:par>
                                <p:cTn id="16" presetID="1" presetClass="entr" presetSubtype="0" fill="hold" nodeType="afterEffect">
                                  <p:stCondLst>
                                    <p:cond delay="2000"/>
                                  </p:stCondLst>
                                  <p:childTnLst>
                                    <p:set>
                                      <p:cBhvr>
                                        <p:cTn id="17" dur="1" fill="hold">
                                          <p:stCondLst>
                                            <p:cond delay="0"/>
                                          </p:stCondLst>
                                        </p:cTn>
                                        <p:tgtEl>
                                          <p:spTgt spid="5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56"/>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1000"/>
                                  </p:stCondLst>
                                  <p:childTnLst>
                                    <p:set>
                                      <p:cBhvr>
                                        <p:cTn id="24" dur="1" fill="hold">
                                          <p:stCondLst>
                                            <p:cond delay="0"/>
                                          </p:stCondLst>
                                        </p:cTn>
                                        <p:tgtEl>
                                          <p:spTgt spid="57"/>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nodeType="afterEffect">
                                  <p:stCondLst>
                                    <p:cond delay="1000"/>
                                  </p:stCondLst>
                                  <p:childTnLst>
                                    <p:set>
                                      <p:cBhvr>
                                        <p:cTn id="27" dur="1" fill="hold">
                                          <p:stCondLst>
                                            <p:cond delay="0"/>
                                          </p:stCondLst>
                                        </p:cTn>
                                        <p:tgtEl>
                                          <p:spTgt spid="5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59"/>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nodeType="afterEffect">
                                  <p:stCondLst>
                                    <p:cond delay="1000"/>
                                  </p:stCondLst>
                                  <p:childTnLst>
                                    <p:set>
                                      <p:cBhvr>
                                        <p:cTn id="34" dur="1" fill="hold">
                                          <p:stCondLst>
                                            <p:cond delay="0"/>
                                          </p:stCondLst>
                                        </p:cTn>
                                        <p:tgtEl>
                                          <p:spTgt spid="60"/>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nodeType="afterEffect">
                                  <p:stCondLst>
                                    <p:cond delay="1000"/>
                                  </p:stCondLst>
                                  <p:childTnLst>
                                    <p:set>
                                      <p:cBhvr>
                                        <p:cTn id="37"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6" grpId="0"/>
      <p:bldP spid="2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944384"/>
            <a:ext cx="8226425" cy="2828980"/>
          </a:xfrm>
        </p:spPr>
        <p:txBody>
          <a:bodyPr/>
          <a:lstStyle/>
          <a:p>
            <a:pPr lvl="1">
              <a:spcBef>
                <a:spcPts val="1200"/>
              </a:spcBef>
            </a:pPr>
            <a:r>
              <a:rPr lang="en-US" dirty="0"/>
              <a:t>Fraction</a:t>
            </a:r>
          </a:p>
          <a:p>
            <a:pPr marL="685800" lvl="2" indent="0">
              <a:spcBef>
                <a:spcPts val="1200"/>
              </a:spcBef>
              <a:buNone/>
            </a:pPr>
            <a:r>
              <a:rPr lang="en-US" sz="2000" dirty="0"/>
              <a:t>Discharge x fraction is sent to the receiver</a:t>
            </a:r>
          </a:p>
          <a:p>
            <a:pPr lvl="1">
              <a:spcBef>
                <a:spcPts val="1200"/>
              </a:spcBef>
            </a:pPr>
            <a:r>
              <a:rPr lang="en-US" dirty="0"/>
              <a:t>Excess</a:t>
            </a:r>
          </a:p>
          <a:p>
            <a:pPr marL="685800" lvl="2" indent="0">
              <a:spcBef>
                <a:spcPts val="1200"/>
              </a:spcBef>
              <a:buNone/>
            </a:pPr>
            <a:r>
              <a:rPr lang="en-US" sz="2000" dirty="0"/>
              <a:t>Any water that exceeds the user-specified rate is provided to the receiver. No water is provided to the receiver if the available water is less than the user-specified value. (Flood control)</a:t>
            </a:r>
          </a:p>
        </p:txBody>
      </p:sp>
      <p:sp>
        <p:nvSpPr>
          <p:cNvPr id="5" name="Title 4">
            <a:extLst>
              <a:ext uri="{FF2B5EF4-FFF2-40B4-BE49-F238E27FC236}">
                <a16:creationId xmlns:a16="http://schemas.microsoft.com/office/drawing/2014/main" id="{BBF1E619-7927-5945-BCFF-D5C3190610C3}"/>
              </a:ext>
            </a:extLst>
          </p:cNvPr>
          <p:cNvSpPr>
            <a:spLocks noGrp="1"/>
          </p:cNvSpPr>
          <p:nvPr>
            <p:ph type="title"/>
          </p:nvPr>
        </p:nvSpPr>
        <p:spPr/>
        <p:txBody>
          <a:bodyPr/>
          <a:lstStyle/>
          <a:p>
            <a:r>
              <a:rPr lang="en-US" dirty="0"/>
              <a:t>MVR6 Package Constraints</a:t>
            </a:r>
          </a:p>
        </p:txBody>
      </p:sp>
    </p:spTree>
    <p:extLst>
      <p:ext uri="{BB962C8B-B14F-4D97-AF65-F5344CB8AC3E}">
        <p14:creationId xmlns:p14="http://schemas.microsoft.com/office/powerpoint/2010/main" val="130480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944384"/>
            <a:ext cx="8226425" cy="3906198"/>
          </a:xfrm>
        </p:spPr>
        <p:txBody>
          <a:bodyPr/>
          <a:lstStyle/>
          <a:p>
            <a:pPr lvl="1">
              <a:spcBef>
                <a:spcPts val="1200"/>
              </a:spcBef>
            </a:pPr>
            <a:r>
              <a:rPr lang="en-US" dirty="0"/>
              <a:t>Threshold</a:t>
            </a:r>
          </a:p>
          <a:p>
            <a:pPr marL="685800" lvl="2" indent="0">
              <a:spcBef>
                <a:spcPts val="1200"/>
              </a:spcBef>
              <a:buNone/>
            </a:pPr>
            <a:r>
              <a:rPr lang="en-US" sz="2000" dirty="0"/>
              <a:t>No flow is provided to the receiver until the available water exceeds the user-specified rate. Once the available water exceeds the user-specified rate, then the user-specified rate is provided to the receiver. (Priority)</a:t>
            </a:r>
          </a:p>
          <a:p>
            <a:pPr lvl="1">
              <a:spcBef>
                <a:spcPts val="1200"/>
              </a:spcBef>
            </a:pPr>
            <a:r>
              <a:rPr lang="en-US" dirty="0"/>
              <a:t>Up To</a:t>
            </a:r>
          </a:p>
          <a:p>
            <a:pPr marL="685800" lvl="2" indent="0">
              <a:spcBef>
                <a:spcPts val="1200"/>
              </a:spcBef>
              <a:buNone/>
            </a:pPr>
            <a:r>
              <a:rPr lang="en-US" sz="2000" dirty="0"/>
              <a:t>All of the available water will be taken from the provider up to the user-specified rate. Once user-specified rate is exceeded, the receiver will continue to get the user-specified rate. </a:t>
            </a:r>
          </a:p>
          <a:p>
            <a:pPr lvl="2">
              <a:spcBef>
                <a:spcPts val="1200"/>
              </a:spcBef>
            </a:pPr>
            <a:endParaRPr lang="en-US" sz="2000" dirty="0"/>
          </a:p>
        </p:txBody>
      </p:sp>
      <p:sp>
        <p:nvSpPr>
          <p:cNvPr id="5" name="Title 4">
            <a:extLst>
              <a:ext uri="{FF2B5EF4-FFF2-40B4-BE49-F238E27FC236}">
                <a16:creationId xmlns:a16="http://schemas.microsoft.com/office/drawing/2014/main" id="{A3D287A4-D250-1941-B3CE-A77C81F98459}"/>
              </a:ext>
            </a:extLst>
          </p:cNvPr>
          <p:cNvSpPr>
            <a:spLocks noGrp="1"/>
          </p:cNvSpPr>
          <p:nvPr>
            <p:ph type="title"/>
          </p:nvPr>
        </p:nvSpPr>
        <p:spPr/>
        <p:txBody>
          <a:bodyPr/>
          <a:lstStyle/>
          <a:p>
            <a:r>
              <a:rPr lang="en-US" dirty="0"/>
              <a:t>MVR6 Package Constraints</a:t>
            </a:r>
          </a:p>
        </p:txBody>
      </p:sp>
    </p:spTree>
    <p:extLst>
      <p:ext uri="{BB962C8B-B14F-4D97-AF65-F5344CB8AC3E}">
        <p14:creationId xmlns:p14="http://schemas.microsoft.com/office/powerpoint/2010/main" val="253003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944384"/>
            <a:ext cx="8226425" cy="4098045"/>
          </a:xfrm>
        </p:spPr>
        <p:txBody>
          <a:bodyPr/>
          <a:lstStyle/>
          <a:p>
            <a:pPr lvl="1"/>
            <a:r>
              <a:rPr lang="en-US" sz="2000" dirty="0"/>
              <a:t>Provider</a:t>
            </a:r>
          </a:p>
          <a:p>
            <a:pPr lvl="2"/>
            <a:r>
              <a:rPr lang="en-US" sz="1600" dirty="0"/>
              <a:t>Drain package</a:t>
            </a:r>
          </a:p>
          <a:p>
            <a:pPr lvl="2"/>
            <a:r>
              <a:rPr lang="en-US" sz="1600" dirty="0"/>
              <a:t>General-head boundary package</a:t>
            </a:r>
          </a:p>
          <a:p>
            <a:pPr lvl="2"/>
            <a:r>
              <a:rPr lang="en-US" sz="1600" dirty="0"/>
              <a:t>River package</a:t>
            </a:r>
          </a:p>
          <a:p>
            <a:pPr lvl="2"/>
            <a:r>
              <a:rPr lang="en-US" sz="1600" dirty="0"/>
              <a:t>Well package</a:t>
            </a:r>
          </a:p>
          <a:p>
            <a:pPr lvl="1"/>
            <a:r>
              <a:rPr lang="en-US" sz="2000" dirty="0"/>
              <a:t>Provider and Receiver</a:t>
            </a:r>
          </a:p>
          <a:p>
            <a:pPr lvl="2"/>
            <a:r>
              <a:rPr lang="en-US" sz="1600" dirty="0"/>
              <a:t>Lake package</a:t>
            </a:r>
          </a:p>
          <a:p>
            <a:pPr lvl="2"/>
            <a:r>
              <a:rPr lang="en-US" sz="1600" dirty="0"/>
              <a:t>Multi-aquifer well package</a:t>
            </a:r>
          </a:p>
          <a:p>
            <a:pPr lvl="2"/>
            <a:r>
              <a:rPr lang="en-US" sz="1600" dirty="0" err="1"/>
              <a:t>Streamflow</a:t>
            </a:r>
            <a:r>
              <a:rPr lang="en-US" sz="1600" dirty="0"/>
              <a:t> routing package</a:t>
            </a:r>
          </a:p>
          <a:p>
            <a:pPr lvl="2"/>
            <a:r>
              <a:rPr lang="en-US" sz="1600" dirty="0"/>
              <a:t>Unsaturated zone package</a:t>
            </a:r>
          </a:p>
          <a:p>
            <a:pPr marL="335756" lvl="2" indent="0">
              <a:spcBef>
                <a:spcPts val="1368"/>
              </a:spcBef>
              <a:buNone/>
            </a:pPr>
            <a:r>
              <a:rPr lang="en-US" sz="1600" dirty="0">
                <a:solidFill>
                  <a:srgbClr val="FFFF00"/>
                </a:solidFill>
              </a:rPr>
              <a:t>Available water for mover is reduced by multiple receivers with the same provider in order listed in Mover package</a:t>
            </a:r>
          </a:p>
          <a:p>
            <a:pPr marL="685800" lvl="2" indent="0">
              <a:buNone/>
            </a:pPr>
            <a:endParaRPr lang="en-US" sz="1600" dirty="0"/>
          </a:p>
        </p:txBody>
      </p:sp>
      <p:sp>
        <p:nvSpPr>
          <p:cNvPr id="5" name="Title 4">
            <a:extLst>
              <a:ext uri="{FF2B5EF4-FFF2-40B4-BE49-F238E27FC236}">
                <a16:creationId xmlns:a16="http://schemas.microsoft.com/office/drawing/2014/main" id="{F9F63F7A-51FF-2249-9EBD-27922B513F47}"/>
              </a:ext>
            </a:extLst>
          </p:cNvPr>
          <p:cNvSpPr>
            <a:spLocks noGrp="1"/>
          </p:cNvSpPr>
          <p:nvPr>
            <p:ph type="title"/>
          </p:nvPr>
        </p:nvSpPr>
        <p:spPr/>
        <p:txBody>
          <a:bodyPr/>
          <a:lstStyle/>
          <a:p>
            <a:r>
              <a:rPr lang="en-US" dirty="0"/>
              <a:t>MVR6 Package</a:t>
            </a:r>
          </a:p>
        </p:txBody>
      </p:sp>
    </p:spTree>
    <p:extLst>
      <p:ext uri="{BB962C8B-B14F-4D97-AF65-F5344CB8AC3E}">
        <p14:creationId xmlns:p14="http://schemas.microsoft.com/office/powerpoint/2010/main" val="31233877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MVR6 Package Input</a:t>
            </a:r>
          </a:p>
        </p:txBody>
      </p:sp>
      <p:sp>
        <p:nvSpPr>
          <p:cNvPr id="7" name="Text Box 2"/>
          <p:cNvSpPr txBox="1">
            <a:spLocks noChangeArrowheads="1"/>
          </p:cNvSpPr>
          <p:nvPr/>
        </p:nvSpPr>
        <p:spPr bwMode="auto">
          <a:xfrm>
            <a:off x="457201" y="922799"/>
            <a:ext cx="6286500" cy="378565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200" dirty="0">
                <a:solidFill>
                  <a:srgbClr val="FFFF00"/>
                </a:solidFill>
                <a:latin typeface="Courier New"/>
                <a:cs typeface="Courier New"/>
              </a:rPr>
              <a:t>BEGIN OPTIONS</a:t>
            </a:r>
          </a:p>
          <a:p>
            <a:pPr eaLnBrk="1" hangingPunct="1">
              <a:defRPr/>
            </a:pPr>
            <a:r>
              <a:rPr lang="de-DE" sz="1200" dirty="0">
                <a:solidFill>
                  <a:srgbClr val="FFFF00"/>
                </a:solidFill>
                <a:latin typeface="Courier New"/>
                <a:cs typeface="Courier New"/>
              </a:rPr>
              <a:t>  PRINT_INPUT</a:t>
            </a:r>
          </a:p>
          <a:p>
            <a:pPr eaLnBrk="1" hangingPunct="1">
              <a:defRPr/>
            </a:pPr>
            <a:r>
              <a:rPr lang="de-DE" sz="1200" dirty="0">
                <a:solidFill>
                  <a:srgbClr val="FFFF00"/>
                </a:solidFill>
                <a:latin typeface="Courier New"/>
                <a:cs typeface="Courier New"/>
              </a:rPr>
              <a:t>  PRINT_FLOWS</a:t>
            </a:r>
          </a:p>
          <a:p>
            <a:pPr eaLnBrk="1" hangingPunct="1">
              <a:defRPr/>
            </a:pPr>
            <a:r>
              <a:rPr lang="de-DE" sz="1200" dirty="0">
                <a:solidFill>
                  <a:srgbClr val="FFFF00"/>
                </a:solidFill>
                <a:latin typeface="Courier New"/>
                <a:cs typeface="Courier New"/>
              </a:rPr>
              <a:t>  BUDGET FILEOUT </a:t>
            </a:r>
            <a:r>
              <a:rPr lang="de-DE" sz="1200" dirty="0" err="1">
                <a:solidFill>
                  <a:srgbClr val="FFFF00"/>
                </a:solidFill>
                <a:latin typeface="Courier New"/>
                <a:cs typeface="Courier New"/>
              </a:rPr>
              <a:t>mvr.cbc</a:t>
            </a:r>
            <a:endParaRPr lang="de-DE" sz="1200" dirty="0">
              <a:solidFill>
                <a:srgbClr val="FFFF00"/>
              </a:solidFill>
              <a:latin typeface="Courier New"/>
              <a:cs typeface="Courier New"/>
            </a:endParaRPr>
          </a:p>
          <a:p>
            <a:pPr eaLnBrk="1" hangingPunct="1">
              <a:defRPr/>
            </a:pPr>
            <a:r>
              <a:rPr lang="de-DE" sz="1200" dirty="0">
                <a:solidFill>
                  <a:srgbClr val="FFFF00"/>
                </a:solidFill>
                <a:latin typeface="Courier New"/>
                <a:cs typeface="Courier New"/>
              </a:rPr>
              <a:t>END OPTIONS</a:t>
            </a:r>
          </a:p>
          <a:p>
            <a:pPr eaLnBrk="1" hangingPunct="1">
              <a:defRPr/>
            </a:pPr>
            <a:endParaRPr lang="de-DE" sz="1200" dirty="0">
              <a:solidFill>
                <a:srgbClr val="FFFF00"/>
              </a:solidFill>
              <a:latin typeface="Courier New"/>
              <a:cs typeface="Courier New"/>
            </a:endParaRPr>
          </a:p>
          <a:p>
            <a:pPr eaLnBrk="1" hangingPunct="1">
              <a:defRPr/>
            </a:pPr>
            <a:r>
              <a:rPr lang="de-DE" sz="1200" dirty="0">
                <a:solidFill>
                  <a:srgbClr val="FFFF00"/>
                </a:solidFill>
                <a:latin typeface="Courier New"/>
                <a:cs typeface="Courier New"/>
              </a:rPr>
              <a:t>BEGIN DIMENSIONS</a:t>
            </a:r>
          </a:p>
          <a:p>
            <a:pPr eaLnBrk="1" hangingPunct="1">
              <a:defRPr/>
            </a:pPr>
            <a:r>
              <a:rPr lang="de-DE" sz="1200" dirty="0">
                <a:solidFill>
                  <a:srgbClr val="FFFF00"/>
                </a:solidFill>
                <a:latin typeface="Courier New"/>
                <a:cs typeface="Courier New"/>
              </a:rPr>
              <a:t>  MAXMVR  3</a:t>
            </a:r>
          </a:p>
          <a:p>
            <a:pPr eaLnBrk="1" hangingPunct="1">
              <a:defRPr/>
            </a:pPr>
            <a:r>
              <a:rPr lang="de-DE" sz="1200" dirty="0">
                <a:solidFill>
                  <a:srgbClr val="FFFF00"/>
                </a:solidFill>
                <a:latin typeface="Courier New"/>
                <a:cs typeface="Courier New"/>
              </a:rPr>
              <a:t>  MAXPACKAGES  2</a:t>
            </a:r>
          </a:p>
          <a:p>
            <a:pPr eaLnBrk="1" hangingPunct="1">
              <a:defRPr/>
            </a:pPr>
            <a:r>
              <a:rPr lang="de-DE" sz="1200" dirty="0">
                <a:solidFill>
                  <a:srgbClr val="FFFF00"/>
                </a:solidFill>
                <a:latin typeface="Courier New"/>
                <a:cs typeface="Courier New"/>
              </a:rPr>
              <a:t>END DIMENSIONS</a:t>
            </a:r>
          </a:p>
          <a:p>
            <a:pPr eaLnBrk="1" hangingPunct="1">
              <a:defRPr/>
            </a:pPr>
            <a:endParaRPr lang="de-DE" sz="1200" dirty="0">
              <a:solidFill>
                <a:srgbClr val="FFFF00"/>
              </a:solidFill>
              <a:latin typeface="Courier New"/>
              <a:cs typeface="Courier New"/>
            </a:endParaRPr>
          </a:p>
          <a:p>
            <a:pPr eaLnBrk="1" hangingPunct="1">
              <a:defRPr/>
            </a:pPr>
            <a:r>
              <a:rPr lang="de-DE" sz="1200" dirty="0">
                <a:solidFill>
                  <a:srgbClr val="FFFF00"/>
                </a:solidFill>
                <a:latin typeface="Courier New"/>
                <a:cs typeface="Courier New"/>
              </a:rPr>
              <a:t>BEGIN PACKAGES</a:t>
            </a:r>
          </a:p>
          <a:p>
            <a:pPr eaLnBrk="1" hangingPunct="1">
              <a:defRPr/>
            </a:pPr>
            <a:r>
              <a:rPr lang="de-DE" sz="1200" dirty="0">
                <a:solidFill>
                  <a:srgbClr val="FFFF00"/>
                </a:solidFill>
                <a:latin typeface="Courier New"/>
                <a:cs typeface="Courier New"/>
              </a:rPr>
              <a:t>  SFR-1</a:t>
            </a:r>
          </a:p>
          <a:p>
            <a:pPr eaLnBrk="1" hangingPunct="1">
              <a:defRPr/>
            </a:pPr>
            <a:r>
              <a:rPr lang="de-DE" sz="1200" dirty="0">
                <a:solidFill>
                  <a:srgbClr val="FFFF00"/>
                </a:solidFill>
                <a:latin typeface="Courier New"/>
                <a:cs typeface="Courier New"/>
              </a:rPr>
              <a:t>  LAK-1</a:t>
            </a:r>
          </a:p>
          <a:p>
            <a:pPr eaLnBrk="1" hangingPunct="1">
              <a:defRPr/>
            </a:pPr>
            <a:r>
              <a:rPr lang="de-DE" sz="1200" dirty="0">
                <a:solidFill>
                  <a:srgbClr val="FFFF00"/>
                </a:solidFill>
                <a:latin typeface="Courier New"/>
                <a:cs typeface="Courier New"/>
              </a:rPr>
              <a:t>END PACKAGES</a:t>
            </a:r>
          </a:p>
          <a:p>
            <a:pPr eaLnBrk="1" hangingPunct="1">
              <a:defRPr/>
            </a:pPr>
            <a:endParaRPr lang="de-DE" sz="1200" dirty="0">
              <a:solidFill>
                <a:srgbClr val="FFFF00"/>
              </a:solidFill>
              <a:latin typeface="Courier New"/>
              <a:cs typeface="Courier New"/>
            </a:endParaRPr>
          </a:p>
          <a:p>
            <a:pPr eaLnBrk="1" hangingPunct="1">
              <a:defRPr/>
            </a:pPr>
            <a:r>
              <a:rPr lang="de-DE" sz="1200" dirty="0">
                <a:solidFill>
                  <a:srgbClr val="FFFF00"/>
                </a:solidFill>
                <a:latin typeface="Courier New"/>
                <a:cs typeface="Courier New"/>
              </a:rPr>
              <a:t>BEGIN PERIOD 1</a:t>
            </a:r>
          </a:p>
          <a:p>
            <a:pPr eaLnBrk="1" hangingPunct="1">
              <a:defRPr/>
            </a:pPr>
            <a:r>
              <a:rPr lang="de-DE" sz="1200" dirty="0">
                <a:solidFill>
                  <a:srgbClr val="FFFF00"/>
                </a:solidFill>
                <a:latin typeface="Courier New"/>
                <a:cs typeface="Courier New"/>
              </a:rPr>
              <a:t>  SFR-1  6  LAK-1  1  FACTOR  1.000000000000000</a:t>
            </a:r>
          </a:p>
          <a:p>
            <a:pPr eaLnBrk="1" hangingPunct="1">
              <a:defRPr/>
            </a:pPr>
            <a:r>
              <a:rPr lang="de-DE" sz="1200" dirty="0">
                <a:solidFill>
                  <a:srgbClr val="FFFF00"/>
                </a:solidFill>
                <a:latin typeface="Courier New"/>
                <a:cs typeface="Courier New"/>
              </a:rPr>
              <a:t>  LAK-1  1  SFR-1  7  FACTOR  1.000000000000000</a:t>
            </a:r>
          </a:p>
          <a:p>
            <a:pPr eaLnBrk="1" hangingPunct="1">
              <a:defRPr/>
            </a:pPr>
            <a:r>
              <a:rPr lang="de-DE" sz="1200" dirty="0">
                <a:solidFill>
                  <a:srgbClr val="FFFF00"/>
                </a:solidFill>
                <a:latin typeface="Courier New"/>
                <a:cs typeface="Courier New"/>
              </a:rPr>
              <a:t>END PERIOD</a:t>
            </a:r>
          </a:p>
        </p:txBody>
      </p:sp>
      <p:pic>
        <p:nvPicPr>
          <p:cNvPr id="8" name="Picture 7">
            <a:extLst>
              <a:ext uri="{FF2B5EF4-FFF2-40B4-BE49-F238E27FC236}">
                <a16:creationId xmlns:a16="http://schemas.microsoft.com/office/drawing/2014/main" id="{29E365D7-9958-7844-B2CF-DCCAE76952D0}"/>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13733097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descr="ex01-01_uzflaksfr.pdf"/>
          <p:cNvPicPr>
            <a:picLocks noGrp="1" noChangeAspect="1"/>
          </p:cNvPicPr>
          <p:nvPr>
            <p:ph idx="1"/>
          </p:nvPr>
        </p:nvPicPr>
        <p:blipFill rotWithShape="1">
          <a:blip r:embed="rId2">
            <a:extLst>
              <a:ext uri="{28A0092B-C50C-407E-A947-70E740481C1C}">
                <a14:useLocalDpi xmlns:a14="http://schemas.microsoft.com/office/drawing/2010/main" val="0"/>
              </a:ext>
            </a:extLst>
          </a:blip>
          <a:srcRect t="-202" b="2113"/>
          <a:stretch/>
        </p:blipFill>
        <p:spPr>
          <a:xfrm>
            <a:off x="5864252" y="435049"/>
            <a:ext cx="3191256" cy="4335104"/>
          </a:xfrm>
          <a:solidFill>
            <a:schemeClr val="bg1"/>
          </a:solidFill>
        </p:spPr>
      </p:pic>
      <p:sp>
        <p:nvSpPr>
          <p:cNvPr id="2" name="Title 1"/>
          <p:cNvSpPr>
            <a:spLocks noGrp="1"/>
          </p:cNvSpPr>
          <p:nvPr>
            <p:ph type="title"/>
          </p:nvPr>
        </p:nvSpPr>
        <p:spPr/>
        <p:txBody>
          <a:bodyPr/>
          <a:lstStyle/>
          <a:p>
            <a:pPr>
              <a:defRPr/>
            </a:pPr>
            <a:r>
              <a:rPr lang="en-US" dirty="0"/>
              <a:t>MVR6 Package Input</a:t>
            </a:r>
          </a:p>
        </p:txBody>
      </p:sp>
      <p:sp>
        <p:nvSpPr>
          <p:cNvPr id="6" name="Text Box 2"/>
          <p:cNvSpPr txBox="1">
            <a:spLocks noChangeArrowheads="1"/>
          </p:cNvSpPr>
          <p:nvPr/>
        </p:nvSpPr>
        <p:spPr bwMode="auto">
          <a:xfrm>
            <a:off x="457201" y="840822"/>
            <a:ext cx="6286500" cy="3970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050" dirty="0">
                <a:solidFill>
                  <a:srgbClr val="FFFF00"/>
                </a:solidFill>
                <a:latin typeface="Courier New" charset="0"/>
              </a:rPr>
              <a:t>BEGIN OPTIONS</a:t>
            </a:r>
          </a:p>
          <a:p>
            <a:pPr eaLnBrk="1" hangingPunct="1">
              <a:defRPr/>
            </a:pPr>
            <a:r>
              <a:rPr lang="en-US" sz="1050" dirty="0">
                <a:solidFill>
                  <a:srgbClr val="FFFF00"/>
                </a:solidFill>
                <a:latin typeface="Courier New" charset="0"/>
              </a:rPr>
              <a:t>  PRINT_INPUT</a:t>
            </a:r>
          </a:p>
          <a:p>
            <a:pPr eaLnBrk="1" hangingPunct="1">
              <a:defRPr/>
            </a:pPr>
            <a:r>
              <a:rPr lang="en-US" sz="1050" dirty="0">
                <a:solidFill>
                  <a:srgbClr val="FFFF00"/>
                </a:solidFill>
                <a:latin typeface="Courier New" charset="0"/>
              </a:rPr>
              <a:t>  PRINT_FLOWS</a:t>
            </a:r>
          </a:p>
          <a:p>
            <a:pPr eaLnBrk="1" hangingPunct="1">
              <a:defRPr/>
            </a:pPr>
            <a:r>
              <a:rPr lang="en-US" sz="1050" dirty="0">
                <a:solidFill>
                  <a:srgbClr val="FFFF00"/>
                </a:solidFill>
                <a:latin typeface="Courier New" charset="0"/>
              </a:rPr>
              <a:t>  BUDGET FILEOUT </a:t>
            </a:r>
            <a:r>
              <a:rPr lang="en-US" sz="1050" dirty="0" err="1">
                <a:solidFill>
                  <a:srgbClr val="FFFF00"/>
                </a:solidFill>
                <a:latin typeface="Courier New" charset="0"/>
              </a:rPr>
              <a:t>mvr.cbc</a:t>
            </a:r>
            <a:endParaRPr lang="en-US" sz="1050" dirty="0">
              <a:solidFill>
                <a:srgbClr val="FFFF00"/>
              </a:solidFill>
              <a:latin typeface="Courier New" charset="0"/>
            </a:endParaRPr>
          </a:p>
          <a:p>
            <a:pPr eaLnBrk="1" hangingPunct="1">
              <a:defRPr/>
            </a:pPr>
            <a:r>
              <a:rPr lang="en-US" sz="1050" dirty="0">
                <a:solidFill>
                  <a:srgbClr val="FFFF00"/>
                </a:solidFill>
                <a:latin typeface="Courier New" charset="0"/>
              </a:rPr>
              <a:t>END OPTIONS</a:t>
            </a:r>
          </a:p>
          <a:p>
            <a:pPr eaLnBrk="1" hangingPunct="1">
              <a:defRPr/>
            </a:pPr>
            <a:endParaRPr lang="en-US" sz="1050" dirty="0">
              <a:solidFill>
                <a:srgbClr val="FFFF00"/>
              </a:solidFill>
              <a:latin typeface="Courier New" charset="0"/>
            </a:endParaRPr>
          </a:p>
          <a:p>
            <a:pPr eaLnBrk="1" hangingPunct="1">
              <a:defRPr/>
            </a:pPr>
            <a:r>
              <a:rPr lang="en-US" sz="1050" dirty="0">
                <a:solidFill>
                  <a:srgbClr val="FFFF00"/>
                </a:solidFill>
                <a:latin typeface="Courier New" charset="0"/>
              </a:rPr>
              <a:t>BEGIN DIMENSIONS</a:t>
            </a:r>
          </a:p>
          <a:p>
            <a:pPr eaLnBrk="1" hangingPunct="1">
              <a:defRPr/>
            </a:pPr>
            <a:r>
              <a:rPr lang="en-US" sz="1050" dirty="0">
                <a:solidFill>
                  <a:srgbClr val="FFFF00"/>
                </a:solidFill>
                <a:latin typeface="Courier New" charset="0"/>
              </a:rPr>
              <a:t>  MAXMVR  104</a:t>
            </a:r>
          </a:p>
          <a:p>
            <a:pPr eaLnBrk="1" hangingPunct="1">
              <a:defRPr/>
            </a:pPr>
            <a:r>
              <a:rPr lang="en-US" sz="1050" dirty="0">
                <a:solidFill>
                  <a:srgbClr val="FFFF00"/>
                </a:solidFill>
                <a:latin typeface="Courier New" charset="0"/>
              </a:rPr>
              <a:t>  MAXPACKAGES  3</a:t>
            </a:r>
          </a:p>
          <a:p>
            <a:pPr eaLnBrk="1" hangingPunct="1">
              <a:defRPr/>
            </a:pPr>
            <a:r>
              <a:rPr lang="en-US" sz="1050" dirty="0">
                <a:solidFill>
                  <a:srgbClr val="FFFF00"/>
                </a:solidFill>
                <a:latin typeface="Courier New" charset="0"/>
              </a:rPr>
              <a:t>END DIMENSIONS</a:t>
            </a:r>
          </a:p>
          <a:p>
            <a:pPr eaLnBrk="1" hangingPunct="1">
              <a:defRPr/>
            </a:pPr>
            <a:endParaRPr lang="en-US" sz="1050" dirty="0">
              <a:solidFill>
                <a:srgbClr val="FFFF00"/>
              </a:solidFill>
              <a:latin typeface="Courier New" charset="0"/>
            </a:endParaRPr>
          </a:p>
          <a:p>
            <a:pPr eaLnBrk="1" hangingPunct="1">
              <a:defRPr/>
            </a:pPr>
            <a:r>
              <a:rPr lang="en-US" sz="1050" dirty="0">
                <a:solidFill>
                  <a:srgbClr val="FFFF00"/>
                </a:solidFill>
                <a:latin typeface="Courier New" charset="0"/>
              </a:rPr>
              <a:t>BEGIN PACKAGES</a:t>
            </a:r>
          </a:p>
          <a:p>
            <a:pPr eaLnBrk="1" hangingPunct="1">
              <a:defRPr/>
            </a:pPr>
            <a:r>
              <a:rPr lang="en-US" sz="1050" dirty="0">
                <a:solidFill>
                  <a:srgbClr val="FFFF00"/>
                </a:solidFill>
                <a:latin typeface="Courier New" charset="0"/>
              </a:rPr>
              <a:t>  SFR_1</a:t>
            </a:r>
          </a:p>
          <a:p>
            <a:pPr eaLnBrk="1" hangingPunct="1">
              <a:defRPr/>
            </a:pPr>
            <a:r>
              <a:rPr lang="en-US" sz="1050" dirty="0">
                <a:solidFill>
                  <a:srgbClr val="FFFF00"/>
                </a:solidFill>
                <a:latin typeface="Courier New" charset="0"/>
              </a:rPr>
              <a:t>  LAK_1</a:t>
            </a:r>
          </a:p>
          <a:p>
            <a:pPr eaLnBrk="1" hangingPunct="1">
              <a:defRPr/>
            </a:pPr>
            <a:r>
              <a:rPr lang="en-US" sz="1050" dirty="0">
                <a:solidFill>
                  <a:srgbClr val="FFFF00"/>
                </a:solidFill>
                <a:latin typeface="Courier New" charset="0"/>
              </a:rPr>
              <a:t>  UZF_1</a:t>
            </a:r>
          </a:p>
          <a:p>
            <a:pPr eaLnBrk="1" hangingPunct="1">
              <a:defRPr/>
            </a:pPr>
            <a:r>
              <a:rPr lang="en-US" sz="1050" dirty="0">
                <a:solidFill>
                  <a:srgbClr val="FFFF00"/>
                </a:solidFill>
                <a:latin typeface="Courier New" charset="0"/>
              </a:rPr>
              <a:t>END PACKAGES</a:t>
            </a:r>
          </a:p>
          <a:p>
            <a:pPr eaLnBrk="1" hangingPunct="1">
              <a:defRPr/>
            </a:pPr>
            <a:endParaRPr lang="en-US" sz="1050" dirty="0">
              <a:solidFill>
                <a:srgbClr val="FFFF00"/>
              </a:solidFill>
              <a:latin typeface="Courier New" charset="0"/>
            </a:endParaRPr>
          </a:p>
          <a:p>
            <a:pPr eaLnBrk="1" hangingPunct="1">
              <a:defRPr/>
            </a:pPr>
            <a:r>
              <a:rPr lang="en-US" sz="1050" dirty="0">
                <a:solidFill>
                  <a:srgbClr val="FFFF00"/>
                </a:solidFill>
                <a:latin typeface="Courier New" charset="0"/>
              </a:rPr>
              <a:t>BEGIN PERIOD 1</a:t>
            </a:r>
          </a:p>
          <a:p>
            <a:pPr eaLnBrk="1" hangingPunct="1">
              <a:defRPr/>
            </a:pPr>
            <a:r>
              <a:rPr lang="en-US" sz="1050" dirty="0">
                <a:solidFill>
                  <a:srgbClr val="FFFF00"/>
                </a:solidFill>
                <a:latin typeface="Courier New" charset="0"/>
              </a:rPr>
              <a:t>  SFR_1  23  LAK_1   1  FACTOR  1.000000000000000</a:t>
            </a:r>
          </a:p>
          <a:p>
            <a:pPr eaLnBrk="1" hangingPunct="1">
              <a:defRPr/>
            </a:pPr>
            <a:r>
              <a:rPr lang="en-US" sz="1050" dirty="0">
                <a:solidFill>
                  <a:srgbClr val="FFFF00"/>
                </a:solidFill>
                <a:latin typeface="Courier New" charset="0"/>
              </a:rPr>
              <a:t>  LAK_1   1  SFR_1  24  FACTOR  1.000000000000000</a:t>
            </a:r>
          </a:p>
          <a:p>
            <a:pPr eaLnBrk="1" hangingPunct="1">
              <a:defRPr/>
            </a:pPr>
            <a:r>
              <a:rPr lang="en-US" sz="1050" dirty="0">
                <a:solidFill>
                  <a:srgbClr val="FFFF00"/>
                </a:solidFill>
                <a:latin typeface="Courier New" charset="0"/>
              </a:rPr>
              <a:t>--- DELETED INPUT ---</a:t>
            </a:r>
          </a:p>
          <a:p>
            <a:pPr eaLnBrk="1" hangingPunct="1">
              <a:defRPr/>
            </a:pPr>
            <a:r>
              <a:rPr lang="de-DE" sz="1050" dirty="0">
                <a:solidFill>
                  <a:srgbClr val="FFFF00"/>
                </a:solidFill>
                <a:latin typeface="Courier New" charset="0"/>
              </a:rPr>
              <a:t>UZF_1    99  LAK_1   2  FACTOR  1.000000000000000</a:t>
            </a:r>
          </a:p>
          <a:p>
            <a:pPr eaLnBrk="1" hangingPunct="1">
              <a:defRPr/>
            </a:pPr>
            <a:r>
              <a:rPr lang="de-DE" sz="1050" dirty="0">
                <a:solidFill>
                  <a:srgbClr val="FFFF00"/>
                </a:solidFill>
                <a:latin typeface="Courier New" charset="0"/>
              </a:rPr>
              <a:t>  UZF_1 100  LAK_1   2  FACTOR  1.000000000000000</a:t>
            </a:r>
          </a:p>
          <a:p>
            <a:pPr eaLnBrk="1" hangingPunct="1">
              <a:defRPr/>
            </a:pPr>
            <a:r>
              <a:rPr lang="de-DE" sz="1050" dirty="0">
                <a:solidFill>
                  <a:srgbClr val="FFFF00"/>
                </a:solidFill>
                <a:latin typeface="Courier New" charset="0"/>
              </a:rPr>
              <a:t>END PERIOD</a:t>
            </a:r>
            <a:endParaRPr lang="en-US" sz="1050" dirty="0">
              <a:solidFill>
                <a:srgbClr val="FFFF00"/>
              </a:solidFill>
              <a:latin typeface="Courier New" charset="0"/>
            </a:endParaRPr>
          </a:p>
        </p:txBody>
      </p:sp>
    </p:spTree>
    <p:extLst>
      <p:ext uri="{BB962C8B-B14F-4D97-AF65-F5344CB8AC3E}">
        <p14:creationId xmlns:p14="http://schemas.microsoft.com/office/powerpoint/2010/main" val="633936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MAW6 Package Capabilities</a:t>
            </a:r>
          </a:p>
        </p:txBody>
      </p:sp>
      <p:sp>
        <p:nvSpPr>
          <p:cNvPr id="3" name="Content Placeholder 2"/>
          <p:cNvSpPr>
            <a:spLocks noGrp="1"/>
          </p:cNvSpPr>
          <p:nvPr>
            <p:ph idx="1"/>
          </p:nvPr>
        </p:nvSpPr>
        <p:spPr>
          <a:xfrm>
            <a:off x="457201" y="943869"/>
            <a:ext cx="8226425" cy="4287840"/>
          </a:xfrm>
        </p:spPr>
        <p:txBody>
          <a:bodyPr/>
          <a:lstStyle/>
          <a:p>
            <a:pPr marL="0" indent="0">
              <a:buNone/>
              <a:defRPr/>
            </a:pPr>
            <a:r>
              <a:rPr lang="en-US" sz="1600" b="0" dirty="0"/>
              <a:t>Capabilities</a:t>
            </a:r>
          </a:p>
          <a:p>
            <a:pPr>
              <a:defRPr/>
            </a:pPr>
            <a:r>
              <a:rPr lang="en-US" sz="1600" b="0" dirty="0"/>
              <a:t>Solved as part of the matrix solution</a:t>
            </a:r>
          </a:p>
          <a:p>
            <a:pPr>
              <a:defRPr/>
            </a:pPr>
            <a:r>
              <a:rPr lang="en-US" sz="1600" b="0" dirty="0"/>
              <a:t>Simplified data input</a:t>
            </a:r>
          </a:p>
          <a:p>
            <a:pPr>
              <a:defRPr/>
            </a:pPr>
            <a:r>
              <a:rPr lang="en-US" sz="1600" b="0" dirty="0"/>
              <a:t>Flexible connectivity</a:t>
            </a:r>
          </a:p>
          <a:p>
            <a:pPr>
              <a:defRPr/>
            </a:pPr>
            <a:r>
              <a:rPr lang="en-US" sz="1600" b="0" dirty="0"/>
              <a:t>Several well conductance formulations</a:t>
            </a:r>
          </a:p>
          <a:p>
            <a:pPr>
              <a:defRPr/>
            </a:pPr>
            <a:r>
              <a:rPr lang="en-US" sz="1600" b="0" dirty="0"/>
              <a:t>Constraints (flow reduction and well shutdown) and flowing well options</a:t>
            </a:r>
          </a:p>
          <a:p>
            <a:pPr>
              <a:defRPr/>
            </a:pPr>
            <a:r>
              <a:rPr lang="en-US" sz="1600" b="0" dirty="0"/>
              <a:t>Can account for </a:t>
            </a:r>
            <a:r>
              <a:rPr lang="en-US" sz="1600" b="0" dirty="0" err="1"/>
              <a:t>interbore</a:t>
            </a:r>
            <a:r>
              <a:rPr lang="en-US" sz="1600" b="0" dirty="0"/>
              <a:t> storage changes</a:t>
            </a:r>
          </a:p>
          <a:p>
            <a:pPr>
              <a:defRPr/>
            </a:pPr>
            <a:r>
              <a:rPr lang="en-US" sz="1600" b="0" dirty="0"/>
              <a:t>Constant and inactive wells</a:t>
            </a:r>
          </a:p>
          <a:p>
            <a:pPr marL="0" indent="0">
              <a:buNone/>
              <a:defRPr/>
            </a:pPr>
            <a:r>
              <a:rPr lang="en-US" sz="1600" b="0" dirty="0"/>
              <a:t>Differences</a:t>
            </a:r>
          </a:p>
          <a:p>
            <a:pPr>
              <a:defRPr/>
            </a:pPr>
            <a:r>
              <a:rPr lang="en-US" sz="1600" b="0" dirty="0"/>
              <a:t>No support for</a:t>
            </a:r>
          </a:p>
          <a:p>
            <a:pPr lvl="1">
              <a:defRPr/>
            </a:pPr>
            <a:r>
              <a:rPr lang="en-US" sz="1400" b="0" dirty="0"/>
              <a:t>horizontal wells</a:t>
            </a:r>
          </a:p>
          <a:p>
            <a:pPr lvl="1">
              <a:defRPr/>
            </a:pPr>
            <a:r>
              <a:rPr lang="en-US" sz="1400" b="0" dirty="0"/>
              <a:t>partial penetration</a:t>
            </a:r>
          </a:p>
          <a:p>
            <a:pPr lvl="1">
              <a:defRPr/>
            </a:pPr>
            <a:r>
              <a:rPr lang="en-US" sz="1400" b="0" dirty="0"/>
              <a:t>non-linear head losses</a:t>
            </a:r>
          </a:p>
          <a:p>
            <a:pPr lvl="1">
              <a:defRPr/>
            </a:pPr>
            <a:endParaRPr lang="en-US" sz="1400" b="0" dirty="0"/>
          </a:p>
          <a:p>
            <a:pPr>
              <a:defRPr/>
            </a:pPr>
            <a:endParaRPr lang="en-US" sz="1400" dirty="0"/>
          </a:p>
        </p:txBody>
      </p:sp>
    </p:spTree>
    <p:extLst>
      <p:ext uri="{BB962C8B-B14F-4D97-AF65-F5344CB8AC3E}">
        <p14:creationId xmlns:p14="http://schemas.microsoft.com/office/powerpoint/2010/main" val="27795852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MVR6 Package Output</a:t>
            </a:r>
          </a:p>
        </p:txBody>
      </p:sp>
      <p:sp>
        <p:nvSpPr>
          <p:cNvPr id="7" name="Text Box 2"/>
          <p:cNvSpPr txBox="1">
            <a:spLocks noChangeArrowheads="1"/>
          </p:cNvSpPr>
          <p:nvPr/>
        </p:nvSpPr>
        <p:spPr bwMode="auto">
          <a:xfrm>
            <a:off x="357035" y="1132841"/>
            <a:ext cx="6286500" cy="3277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900" dirty="0">
                <a:solidFill>
                  <a:srgbClr val="FFFF00"/>
                </a:solidFill>
                <a:latin typeface="Courier New"/>
                <a:cs typeface="Courier New"/>
              </a:rPr>
              <a:t> WATER MOVER BUDGET FOR ENTIRE MODEL AT END OF TIME STEP    1, STRESS PERIOD   1</a:t>
            </a:r>
          </a:p>
          <a:p>
            <a:pPr eaLnBrk="1" hangingPunct="1">
              <a:defRPr/>
            </a:pPr>
            <a:r>
              <a:rPr lang="mr-IN" sz="900" dirty="0">
                <a:solidFill>
                  <a:srgbClr val="FFFF00"/>
                </a:solidFill>
                <a:latin typeface="Courier New"/>
                <a:cs typeface="Courier New"/>
              </a:rPr>
              <a:t>  ------------------------------------------------------------------------------</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CUMULATIVE WATER MOVER      L**3       RATES FOR THIS TIME STEP      L**3/T</a:t>
            </a:r>
          </a:p>
          <a:p>
            <a:pPr eaLnBrk="1" hangingPunct="1">
              <a:defRPr/>
            </a:pPr>
            <a:r>
              <a:rPr lang="mr-IN" sz="900" dirty="0">
                <a:solidFill>
                  <a:srgbClr val="FFFF00"/>
                </a:solidFill>
                <a:latin typeface="Courier New"/>
                <a:cs typeface="Courier New"/>
              </a:rPr>
              <a:t>     ------------------                 ------------------------</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IN:                                      IN:</a:t>
            </a:r>
          </a:p>
          <a:p>
            <a:pPr eaLnBrk="1" hangingPunct="1">
              <a:defRPr/>
            </a:pPr>
            <a:r>
              <a:rPr lang="mr-IN" sz="900" dirty="0">
                <a:solidFill>
                  <a:srgbClr val="FFFF00"/>
                </a:solidFill>
                <a:latin typeface="Courier New"/>
                <a:cs typeface="Courier New"/>
              </a:rPr>
              <a:t>           ---                                      ---</a:t>
            </a:r>
          </a:p>
          <a:p>
            <a:pPr eaLnBrk="1" hangingPunct="1">
              <a:defRPr/>
            </a:pPr>
            <a:r>
              <a:rPr lang="mr-IN" sz="900" dirty="0">
                <a:solidFill>
                  <a:srgbClr val="FFFF00"/>
                </a:solidFill>
                <a:latin typeface="Courier New"/>
                <a:cs typeface="Courier New"/>
              </a:rPr>
              <a:t>               SFR-1 =   873431546.1767                 SFR-1 =      191332.2116</a:t>
            </a:r>
          </a:p>
          <a:p>
            <a:pPr eaLnBrk="1" hangingPunct="1">
              <a:defRPr/>
            </a:pPr>
            <a:r>
              <a:rPr lang="mr-IN" sz="900" dirty="0">
                <a:solidFill>
                  <a:srgbClr val="FFFF00"/>
                </a:solidFill>
                <a:latin typeface="Courier New"/>
                <a:cs typeface="Courier New"/>
              </a:rPr>
              <a:t>               LAK-1 =  1229229296.0636                 LAK-1 =      269272.5731</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TOTAL IN =  2102660842.2403              TOTAL IN =      460604.7847</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OUT:                                     OUT:</a:t>
            </a:r>
          </a:p>
          <a:p>
            <a:pPr eaLnBrk="1" hangingPunct="1">
              <a:defRPr/>
            </a:pPr>
            <a:r>
              <a:rPr lang="mr-IN" sz="900" dirty="0">
                <a:solidFill>
                  <a:srgbClr val="FFFF00"/>
                </a:solidFill>
                <a:latin typeface="Courier New"/>
                <a:cs typeface="Courier New"/>
              </a:rPr>
              <a:t>          ----                                     ----</a:t>
            </a:r>
          </a:p>
          <a:p>
            <a:pPr eaLnBrk="1" hangingPunct="1">
              <a:defRPr/>
            </a:pPr>
            <a:r>
              <a:rPr lang="mr-IN" sz="900" dirty="0">
                <a:solidFill>
                  <a:srgbClr val="FFFF00"/>
                </a:solidFill>
                <a:latin typeface="Courier New"/>
                <a:cs typeface="Courier New"/>
              </a:rPr>
              <a:t>               SFR-1 =  1229229296.0636                 SFR-1 =      269272.5731</a:t>
            </a:r>
          </a:p>
          <a:p>
            <a:pPr eaLnBrk="1" hangingPunct="1">
              <a:defRPr/>
            </a:pPr>
            <a:r>
              <a:rPr lang="mr-IN" sz="900" dirty="0">
                <a:solidFill>
                  <a:srgbClr val="FFFF00"/>
                </a:solidFill>
                <a:latin typeface="Courier New"/>
                <a:cs typeface="Courier New"/>
              </a:rPr>
              <a:t>               LAK-1 =   873431546.1767                 LAK-1 =      191332.2116</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TOTAL OUT =  2102660842.2403             TOTAL OUT =      460604.7847</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IN - OUT =           0.0000              IN - OUT =           0.0000</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PERCENT DISCREPANCY =           0.00     PERCENT DISCREPANCY =           0.00</a:t>
            </a:r>
            <a:endParaRPr lang="de-DE" sz="900" dirty="0">
              <a:solidFill>
                <a:srgbClr val="FFFF00"/>
              </a:solidFill>
              <a:latin typeface="Courier New"/>
              <a:cs typeface="Courier New"/>
            </a:endParaRPr>
          </a:p>
        </p:txBody>
      </p:sp>
      <p:pic>
        <p:nvPicPr>
          <p:cNvPr id="8" name="Picture 7">
            <a:extLst>
              <a:ext uri="{FF2B5EF4-FFF2-40B4-BE49-F238E27FC236}">
                <a16:creationId xmlns:a16="http://schemas.microsoft.com/office/drawing/2014/main" id="{7C738C72-03D8-0646-9BCA-320BD0E90646}"/>
              </a:ext>
            </a:extLst>
          </p:cNvPr>
          <p:cNvPicPr>
            <a:picLocks noChangeAspect="1"/>
          </p:cNvPicPr>
          <p:nvPr/>
        </p:nvPicPr>
        <p:blipFill>
          <a:blip r:embed="rId2"/>
          <a:stretch>
            <a:fillRect/>
          </a:stretch>
        </p:blipFill>
        <p:spPr>
          <a:xfrm>
            <a:off x="6086165" y="435049"/>
            <a:ext cx="2969343" cy="4330780"/>
          </a:xfrm>
          <a:prstGeom prst="rect">
            <a:avLst/>
          </a:prstGeom>
        </p:spPr>
      </p:pic>
    </p:spTree>
    <p:extLst>
      <p:ext uri="{BB962C8B-B14F-4D97-AF65-F5344CB8AC3E}">
        <p14:creationId xmlns:p14="http://schemas.microsoft.com/office/powerpoint/2010/main" val="244227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MAW6 Package Input</a:t>
            </a:r>
          </a:p>
        </p:txBody>
      </p:sp>
      <p:sp>
        <p:nvSpPr>
          <p:cNvPr id="5" name="Text Box 2"/>
          <p:cNvSpPr txBox="1">
            <a:spLocks noChangeArrowheads="1"/>
          </p:cNvSpPr>
          <p:nvPr/>
        </p:nvSpPr>
        <p:spPr bwMode="auto">
          <a:xfrm>
            <a:off x="457201" y="880151"/>
            <a:ext cx="6286500" cy="39703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900" dirty="0">
                <a:solidFill>
                  <a:srgbClr val="FFFF00"/>
                </a:solidFill>
                <a:latin typeface="Courier New" charset="0"/>
              </a:rPr>
              <a:t>BEGIN OPTIONS</a:t>
            </a:r>
          </a:p>
          <a:p>
            <a:pPr eaLnBrk="1" hangingPunct="1">
              <a:defRPr/>
            </a:pPr>
            <a:r>
              <a:rPr lang="en-US" sz="900" dirty="0">
                <a:solidFill>
                  <a:srgbClr val="FFFF00"/>
                </a:solidFill>
                <a:latin typeface="Courier New" charset="0"/>
              </a:rPr>
              <a:t>  PRINT_INPUT</a:t>
            </a:r>
          </a:p>
          <a:p>
            <a:pPr eaLnBrk="1" hangingPunct="1">
              <a:defRPr/>
            </a:pPr>
            <a:r>
              <a:rPr lang="en-US" sz="900" dirty="0">
                <a:solidFill>
                  <a:srgbClr val="FFFF00"/>
                </a:solidFill>
                <a:latin typeface="Courier New" charset="0"/>
              </a:rPr>
              <a:t>  PRINT_FLOWS</a:t>
            </a:r>
          </a:p>
          <a:p>
            <a:pPr eaLnBrk="1" hangingPunct="1">
              <a:defRPr/>
            </a:pPr>
            <a:r>
              <a:rPr lang="en-US" sz="900" dirty="0">
                <a:solidFill>
                  <a:srgbClr val="FFFF00"/>
                </a:solidFill>
                <a:latin typeface="Courier New" charset="0"/>
              </a:rPr>
              <a:t>  BOUNDNAMES</a:t>
            </a:r>
          </a:p>
          <a:p>
            <a:pPr eaLnBrk="1" hangingPunct="1">
              <a:defRPr/>
            </a:pPr>
            <a:r>
              <a:rPr lang="en-US" sz="900" dirty="0">
                <a:solidFill>
                  <a:srgbClr val="FFFF00"/>
                </a:solidFill>
                <a:latin typeface="Courier New" charset="0"/>
              </a:rPr>
              <a:t>  TS6 FILEIN </a:t>
            </a:r>
            <a:r>
              <a:rPr lang="en-US" sz="900" dirty="0" err="1">
                <a:solidFill>
                  <a:srgbClr val="FFFF00"/>
                </a:solidFill>
                <a:latin typeface="Courier New" charset="0"/>
              </a:rPr>
              <a:t>maw_rates.ts</a:t>
            </a: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  OBS6 FILEIN  </a:t>
            </a:r>
            <a:r>
              <a:rPr lang="en-US" sz="900" dirty="0" err="1">
                <a:solidFill>
                  <a:srgbClr val="FFFF00"/>
                </a:solidFill>
                <a:latin typeface="Courier New" charset="0"/>
              </a:rPr>
              <a:t>maw.obs</a:t>
            </a: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  NO_WELL_STORAGE</a:t>
            </a:r>
          </a:p>
          <a:p>
            <a:pPr eaLnBrk="1" hangingPunct="1">
              <a:defRPr/>
            </a:pPr>
            <a:r>
              <a:rPr lang="en-US" sz="900" dirty="0">
                <a:solidFill>
                  <a:srgbClr val="FFFF00"/>
                </a:solidFill>
                <a:latin typeface="Courier New" charset="0"/>
              </a:rPr>
              <a:t>end options</a:t>
            </a: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BEGIN DIMENSIONS</a:t>
            </a:r>
          </a:p>
          <a:p>
            <a:pPr eaLnBrk="1" hangingPunct="1">
              <a:defRPr/>
            </a:pPr>
            <a:r>
              <a:rPr lang="en-US" sz="900" dirty="0">
                <a:solidFill>
                  <a:srgbClr val="FFFF00"/>
                </a:solidFill>
                <a:latin typeface="Courier New" charset="0"/>
              </a:rPr>
              <a:t>  NMAWWELLS 1</a:t>
            </a:r>
          </a:p>
          <a:p>
            <a:pPr eaLnBrk="1" hangingPunct="1">
              <a:defRPr/>
            </a:pPr>
            <a:r>
              <a:rPr lang="en-US" sz="900" dirty="0">
                <a:solidFill>
                  <a:srgbClr val="FFFF00"/>
                </a:solidFill>
                <a:latin typeface="Courier New" charset="0"/>
              </a:rPr>
              <a:t>END DIMENSIONS</a:t>
            </a: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BEGIN PACKAGEDATA</a:t>
            </a:r>
          </a:p>
          <a:p>
            <a:pPr eaLnBrk="1" hangingPunct="1">
              <a:defRPr/>
            </a:pPr>
            <a:r>
              <a:rPr lang="en-US" sz="900" dirty="0">
                <a:solidFill>
                  <a:srgbClr val="FFFF00"/>
                </a:solidFill>
                <a:latin typeface="Courier New" charset="0"/>
              </a:rPr>
              <a:t># NO RADIUS BOTTOM STRT     CONDEQN NGWNODES AUX1 AUX2 NAME          </a:t>
            </a:r>
          </a:p>
          <a:p>
            <a:pPr eaLnBrk="1" hangingPunct="1">
              <a:defRPr/>
            </a:pPr>
            <a:r>
              <a:rPr lang="en-US" sz="900" dirty="0">
                <a:solidFill>
                  <a:srgbClr val="FFFF00"/>
                </a:solidFill>
                <a:latin typeface="Courier New" charset="0"/>
              </a:rPr>
              <a:t>   1   0.15 -514.9 9.14    SPECIFIED       2  100  1.0 NTWELL       </a:t>
            </a:r>
          </a:p>
          <a:p>
            <a:pPr eaLnBrk="1" hangingPunct="1">
              <a:defRPr/>
            </a:pPr>
            <a:r>
              <a:rPr lang="en-US" sz="900" dirty="0">
                <a:solidFill>
                  <a:srgbClr val="FFFF00"/>
                </a:solidFill>
                <a:latin typeface="Courier New" charset="0"/>
              </a:rPr>
              <a:t>END PACKAGEDATA</a:t>
            </a: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BEGIN CONNECTIONDATA</a:t>
            </a:r>
          </a:p>
          <a:p>
            <a:pPr eaLnBrk="1" hangingPunct="1">
              <a:defRPr/>
            </a:pPr>
            <a:r>
              <a:rPr lang="en-US" sz="900" dirty="0">
                <a:solidFill>
                  <a:srgbClr val="FFFF00"/>
                </a:solidFill>
                <a:latin typeface="Courier New" charset="0"/>
              </a:rPr>
              <a:t>#   CONN L  R  C  STOP   SBOT      K  RSKIN</a:t>
            </a:r>
          </a:p>
          <a:p>
            <a:pPr eaLnBrk="1" hangingPunct="1">
              <a:defRPr/>
            </a:pPr>
            <a:r>
              <a:rPr lang="en-US" sz="900" dirty="0">
                <a:solidFill>
                  <a:srgbClr val="FFFF00"/>
                </a:solidFill>
                <a:latin typeface="Courier New" charset="0"/>
              </a:rPr>
              <a:t>  1    1 1 51 51   -50 -514.9 111.53      0</a:t>
            </a:r>
          </a:p>
          <a:p>
            <a:pPr eaLnBrk="1" hangingPunct="1">
              <a:defRPr/>
            </a:pPr>
            <a:r>
              <a:rPr lang="en-US" sz="900" dirty="0">
                <a:solidFill>
                  <a:srgbClr val="FFFF00"/>
                </a:solidFill>
                <a:latin typeface="Courier New" charset="0"/>
              </a:rPr>
              <a:t>  1    2 2 51 51   -50 -514.9 446.62      0</a:t>
            </a:r>
          </a:p>
          <a:p>
            <a:pPr eaLnBrk="1" hangingPunct="1">
              <a:defRPr/>
            </a:pPr>
            <a:r>
              <a:rPr lang="en-US" sz="900" dirty="0">
                <a:solidFill>
                  <a:srgbClr val="FFFF00"/>
                </a:solidFill>
                <a:latin typeface="Courier New" charset="0"/>
              </a:rPr>
              <a:t>END CONNECTIONDATA</a:t>
            </a:r>
          </a:p>
          <a:p>
            <a:pPr eaLnBrk="1" hangingPunct="1">
              <a:defRPr/>
            </a:pPr>
            <a:endParaRPr lang="en-US" sz="900" dirty="0">
              <a:solidFill>
                <a:srgbClr val="FFFF00"/>
              </a:solidFill>
              <a:latin typeface="Courier New" charset="0"/>
            </a:endParaRPr>
          </a:p>
          <a:p>
            <a:pPr eaLnBrk="1" hangingPunct="1">
              <a:defRPr/>
            </a:pPr>
            <a:r>
              <a:rPr lang="en-US" sz="900" dirty="0">
                <a:solidFill>
                  <a:srgbClr val="FFFF00"/>
                </a:solidFill>
                <a:latin typeface="Courier New" charset="0"/>
              </a:rPr>
              <a:t>BEGIN PERIOD 1</a:t>
            </a:r>
          </a:p>
          <a:p>
            <a:pPr eaLnBrk="1" hangingPunct="1">
              <a:defRPr/>
            </a:pPr>
            <a:r>
              <a:rPr lang="en-US" sz="900" dirty="0">
                <a:solidFill>
                  <a:srgbClr val="FFFF00"/>
                </a:solidFill>
                <a:latin typeface="Courier New" charset="0"/>
              </a:rPr>
              <a:t>  1 RATE MAWQ1</a:t>
            </a:r>
          </a:p>
          <a:p>
            <a:pPr eaLnBrk="1" hangingPunct="1">
              <a:defRPr/>
            </a:pPr>
            <a:r>
              <a:rPr lang="en-US" sz="900" dirty="0">
                <a:solidFill>
                  <a:srgbClr val="FFFF00"/>
                </a:solidFill>
                <a:latin typeface="Courier New" charset="0"/>
              </a:rPr>
              <a:t>END PERIOD</a:t>
            </a:r>
          </a:p>
        </p:txBody>
      </p:sp>
    </p:spTree>
    <p:extLst>
      <p:ext uri="{BB962C8B-B14F-4D97-AF65-F5344CB8AC3E}">
        <p14:creationId xmlns:p14="http://schemas.microsoft.com/office/powerpoint/2010/main" val="1006197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MAW6 Package</a:t>
            </a:r>
          </a:p>
        </p:txBody>
      </p:sp>
      <p:pic>
        <p:nvPicPr>
          <p:cNvPr id="23554" name="Picture 8" descr="ReillyFlowAlt.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29300" y="3107606"/>
            <a:ext cx="1885950" cy="1885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555" name="Picture 3" descr="ReillyetalPap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935906"/>
            <a:ext cx="2483644" cy="40731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556" name="Picture 6" descr="ReillyetalProblem.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902994" y="935906"/>
            <a:ext cx="2812256" cy="1885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557" name="Picture 7" descr="ReillyAltConnectivity.pdf"/>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000500" y="3107606"/>
            <a:ext cx="1457325" cy="1000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628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MAW6 Package Output</a:t>
            </a:r>
          </a:p>
        </p:txBody>
      </p:sp>
      <p:sp>
        <p:nvSpPr>
          <p:cNvPr id="5" name="Text Box 2"/>
          <p:cNvSpPr txBox="1">
            <a:spLocks noChangeArrowheads="1"/>
          </p:cNvSpPr>
          <p:nvPr/>
        </p:nvSpPr>
        <p:spPr bwMode="auto">
          <a:xfrm>
            <a:off x="457201" y="949879"/>
            <a:ext cx="6286500" cy="35548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900" dirty="0">
                <a:solidFill>
                  <a:srgbClr val="FFFF00"/>
                </a:solidFill>
                <a:latin typeface="Courier New"/>
                <a:cs typeface="Courier New"/>
              </a:rPr>
              <a:t> MAW-NT_WELL BUDGET FOR ENTIRE MODEL AT END OF TIME STEP   50, STRESS PERIOD   3</a:t>
            </a:r>
          </a:p>
          <a:p>
            <a:pPr eaLnBrk="1" hangingPunct="1">
              <a:defRPr/>
            </a:pPr>
            <a:r>
              <a:rPr lang="mr-IN" sz="900" dirty="0">
                <a:solidFill>
                  <a:srgbClr val="FFFF00"/>
                </a:solidFill>
                <a:latin typeface="Courier New"/>
                <a:cs typeface="Courier New"/>
              </a:rPr>
              <a:t>  ------------------------------------------------------------------------------</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CUMULATIVE MAW-NT_WELL      L**3       RATES FOR THIS TIME STEP      L**3/T</a:t>
            </a:r>
          </a:p>
          <a:p>
            <a:pPr eaLnBrk="1" hangingPunct="1">
              <a:defRPr/>
            </a:pPr>
            <a:r>
              <a:rPr lang="mr-IN" sz="900" dirty="0">
                <a:solidFill>
                  <a:srgbClr val="FFFF00"/>
                </a:solidFill>
                <a:latin typeface="Courier New"/>
                <a:cs typeface="Courier New"/>
              </a:rPr>
              <a:t>     ------------------                 ------------------------</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IN:                                      IN:</a:t>
            </a:r>
          </a:p>
          <a:p>
            <a:pPr eaLnBrk="1" hangingPunct="1">
              <a:defRPr/>
            </a:pPr>
            <a:r>
              <a:rPr lang="mr-IN" sz="900" dirty="0">
                <a:solidFill>
                  <a:srgbClr val="FFFF00"/>
                </a:solidFill>
                <a:latin typeface="Courier New"/>
                <a:cs typeface="Courier New"/>
              </a:rPr>
              <a:t>           ---                                      ---</a:t>
            </a:r>
          </a:p>
          <a:p>
            <a:pPr eaLnBrk="1" hangingPunct="1">
              <a:defRPr/>
            </a:pPr>
            <a:r>
              <a:rPr lang="mr-IN" sz="900" dirty="0">
                <a:solidFill>
                  <a:srgbClr val="FFFF00"/>
                </a:solidFill>
                <a:latin typeface="Courier New"/>
                <a:cs typeface="Courier New"/>
              </a:rPr>
              <a:t>                 GWF =       32931.1497                   GWF =        2767.0000</a:t>
            </a:r>
          </a:p>
          <a:p>
            <a:pPr eaLnBrk="1" hangingPunct="1">
              <a:defRPr/>
            </a:pPr>
            <a:r>
              <a:rPr lang="mr-IN" sz="900" dirty="0">
                <a:solidFill>
                  <a:srgbClr val="FFFF00"/>
                </a:solidFill>
                <a:latin typeface="Courier New"/>
                <a:cs typeface="Courier New"/>
              </a:rPr>
              <a:t>                RATE =           0.0000                  RATE =           0.0000</a:t>
            </a:r>
          </a:p>
          <a:p>
            <a:pPr eaLnBrk="1" hangingPunct="1">
              <a:defRPr/>
            </a:pPr>
            <a:r>
              <a:rPr lang="mr-IN" sz="900" dirty="0">
                <a:solidFill>
                  <a:srgbClr val="FFFF00"/>
                </a:solidFill>
                <a:latin typeface="Courier New"/>
                <a:cs typeface="Courier New"/>
              </a:rPr>
              <a:t>            CONSTANT =           0.0000              CONSTANT =           0.0000</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TOTAL IN =       32931.1497              TOTAL IN =        2767.0000</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OUT:                                     OUT:</a:t>
            </a:r>
          </a:p>
          <a:p>
            <a:pPr eaLnBrk="1" hangingPunct="1">
              <a:defRPr/>
            </a:pPr>
            <a:r>
              <a:rPr lang="mr-IN" sz="900" dirty="0">
                <a:solidFill>
                  <a:srgbClr val="FFFF00"/>
                </a:solidFill>
                <a:latin typeface="Courier New"/>
                <a:cs typeface="Courier New"/>
              </a:rPr>
              <a:t>          ----                                     ----</a:t>
            </a:r>
          </a:p>
          <a:p>
            <a:pPr eaLnBrk="1" hangingPunct="1">
              <a:defRPr/>
            </a:pPr>
            <a:r>
              <a:rPr lang="mr-IN" sz="900" dirty="0">
                <a:solidFill>
                  <a:srgbClr val="FFFF00"/>
                </a:solidFill>
                <a:latin typeface="Courier New"/>
                <a:cs typeface="Courier New"/>
              </a:rPr>
              <a:t>                 GWF =        1170.8715                   GWF =           0.0000</a:t>
            </a:r>
          </a:p>
          <a:p>
            <a:pPr eaLnBrk="1" hangingPunct="1">
              <a:defRPr/>
            </a:pPr>
            <a:r>
              <a:rPr lang="mr-IN" sz="900" dirty="0">
                <a:solidFill>
                  <a:srgbClr val="FFFF00"/>
                </a:solidFill>
                <a:latin typeface="Courier New"/>
                <a:cs typeface="Courier New"/>
              </a:rPr>
              <a:t>                RATE =       31760.2781                  RATE =        2767.0000</a:t>
            </a:r>
          </a:p>
          <a:p>
            <a:pPr eaLnBrk="1" hangingPunct="1">
              <a:defRPr/>
            </a:pPr>
            <a:r>
              <a:rPr lang="mr-IN" sz="900" dirty="0">
                <a:solidFill>
                  <a:srgbClr val="FFFF00"/>
                </a:solidFill>
                <a:latin typeface="Courier New"/>
                <a:cs typeface="Courier New"/>
              </a:rPr>
              <a:t>            CONSTANT =           0.0000              CONSTANT =           0.0000</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TOTAL OUT =       32931.1497             TOTAL OUT =        2767.0000</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IN - OUT =       3.8031E-07              IN - OUT =       4.3552E-08</a:t>
            </a:r>
          </a:p>
          <a:p>
            <a:pPr eaLnBrk="1" hangingPunct="1">
              <a:defRPr/>
            </a:pPr>
            <a:endParaRPr lang="mr-IN" sz="900" dirty="0">
              <a:solidFill>
                <a:srgbClr val="FFFF00"/>
              </a:solidFill>
              <a:latin typeface="Courier New"/>
              <a:cs typeface="Courier New"/>
            </a:endParaRPr>
          </a:p>
          <a:p>
            <a:pPr eaLnBrk="1" hangingPunct="1">
              <a:defRPr/>
            </a:pPr>
            <a:r>
              <a:rPr lang="mr-IN" sz="900" dirty="0">
                <a:solidFill>
                  <a:srgbClr val="FFFF00"/>
                </a:solidFill>
                <a:latin typeface="Courier New"/>
                <a:cs typeface="Courier New"/>
              </a:rPr>
              <a:t> PERCENT DISCREPANCY =           0.00     PERCENT DISCREPANCY =           0.00</a:t>
            </a:r>
            <a:endParaRPr lang="en-US" sz="900" dirty="0">
              <a:solidFill>
                <a:srgbClr val="FFFF00"/>
              </a:solidFill>
              <a:latin typeface="Courier New"/>
              <a:cs typeface="Courier New"/>
            </a:endParaRPr>
          </a:p>
        </p:txBody>
      </p:sp>
    </p:spTree>
    <p:extLst>
      <p:ext uri="{BB962C8B-B14F-4D97-AF65-F5344CB8AC3E}">
        <p14:creationId xmlns:p14="http://schemas.microsoft.com/office/powerpoint/2010/main" val="4190992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MAW6 Package Output</a:t>
            </a:r>
          </a:p>
        </p:txBody>
      </p:sp>
      <p:sp>
        <p:nvSpPr>
          <p:cNvPr id="5" name="Text Box 2"/>
          <p:cNvSpPr txBox="1">
            <a:spLocks noChangeArrowheads="1"/>
          </p:cNvSpPr>
          <p:nvPr/>
        </p:nvSpPr>
        <p:spPr bwMode="auto">
          <a:xfrm>
            <a:off x="457201" y="1515691"/>
            <a:ext cx="6286500" cy="21121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900" dirty="0">
                <a:solidFill>
                  <a:srgbClr val="FFFF00"/>
                </a:solidFill>
                <a:latin typeface="Courier New"/>
                <a:cs typeface="Courier New"/>
              </a:rPr>
              <a:t> MULTI-AQUIFER WELL (MAW-NT_WELL) HEAD   PERIOD      3   STEP       50</a:t>
            </a:r>
          </a:p>
          <a:p>
            <a:pPr eaLnBrk="1" hangingPunct="1">
              <a:defRPr/>
            </a:pPr>
            <a:r>
              <a:rPr lang="en-US" sz="900" dirty="0">
                <a:solidFill>
                  <a:srgbClr val="FFFF00"/>
                </a:solidFill>
                <a:latin typeface="Courier New"/>
                <a:cs typeface="Courier New"/>
              </a:rPr>
              <a:t> ----------------------------------</a:t>
            </a:r>
          </a:p>
          <a:p>
            <a:pPr eaLnBrk="1" hangingPunct="1">
              <a:defRPr/>
            </a:pPr>
            <a:r>
              <a:rPr lang="en-US" sz="900" dirty="0">
                <a:solidFill>
                  <a:srgbClr val="FFFF00"/>
                </a:solidFill>
                <a:latin typeface="Courier New"/>
                <a:cs typeface="Courier New"/>
              </a:rPr>
              <a:t> WELL             WELL    WELL     </a:t>
            </a:r>
          </a:p>
          <a:p>
            <a:pPr eaLnBrk="1" hangingPunct="1">
              <a:defRPr/>
            </a:pPr>
            <a:r>
              <a:rPr lang="en-US" sz="900" dirty="0">
                <a:solidFill>
                  <a:srgbClr val="FFFF00"/>
                </a:solidFill>
                <a:latin typeface="Courier New"/>
                <a:cs typeface="Courier New"/>
              </a:rPr>
              <a:t> NAME             NO.     HEAD     </a:t>
            </a:r>
          </a:p>
          <a:p>
            <a:pPr eaLnBrk="1" hangingPunct="1">
              <a:defRPr/>
            </a:pPr>
            <a:r>
              <a:rPr lang="en-US" sz="900" dirty="0">
                <a:solidFill>
                  <a:srgbClr val="FFFF00"/>
                </a:solidFill>
                <a:latin typeface="Courier New"/>
                <a:cs typeface="Courier New"/>
              </a:rPr>
              <a:t> ----------------------------------</a:t>
            </a:r>
          </a:p>
          <a:p>
            <a:pPr eaLnBrk="1" hangingPunct="1">
              <a:defRPr/>
            </a:pPr>
            <a:r>
              <a:rPr lang="en-US" sz="900" dirty="0">
                <a:solidFill>
                  <a:srgbClr val="FFFF00"/>
                </a:solidFill>
                <a:latin typeface="Courier New"/>
                <a:cs typeface="Courier New"/>
              </a:rPr>
              <a:t> NTWELL               1 0.2729     </a:t>
            </a:r>
          </a:p>
          <a:p>
            <a:pPr eaLnBrk="1" hangingPunct="1">
              <a:defRPr/>
            </a:pPr>
            <a:endParaRPr lang="en-US" sz="900" dirty="0">
              <a:solidFill>
                <a:srgbClr val="FFFF00"/>
              </a:solidFill>
              <a:latin typeface="Courier New"/>
              <a:cs typeface="Courier New"/>
            </a:endParaRPr>
          </a:p>
          <a:p>
            <a:pPr eaLnBrk="1" hangingPunct="1">
              <a:defRPr/>
            </a:pPr>
            <a:endParaRPr lang="en-US" sz="900" dirty="0">
              <a:solidFill>
                <a:srgbClr val="FFFF00"/>
              </a:solidFill>
              <a:latin typeface="Courier New"/>
              <a:cs typeface="Courier New"/>
            </a:endParaRPr>
          </a:p>
          <a:p>
            <a:pPr eaLnBrk="1" hangingPunct="1">
              <a:defRPr/>
            </a:pPr>
            <a:endParaRPr lang="en-US" sz="900" dirty="0">
              <a:solidFill>
                <a:srgbClr val="FFFF00"/>
              </a:solidFill>
              <a:latin typeface="Courier New"/>
              <a:cs typeface="Courier New"/>
            </a:endParaRPr>
          </a:p>
          <a:p>
            <a:pPr eaLnBrk="1" hangingPunct="1">
              <a:defRPr/>
            </a:pPr>
            <a:r>
              <a:rPr lang="en-US" sz="900" dirty="0">
                <a:solidFill>
                  <a:srgbClr val="FFFF00"/>
                </a:solidFill>
                <a:latin typeface="Courier New"/>
                <a:cs typeface="Courier New"/>
              </a:rPr>
              <a:t> MULTI-AQUIFER WELL (MAW-NT_WELL) FLOWS   PERIOD      3   STEP       50</a:t>
            </a:r>
          </a:p>
          <a:p>
            <a:pPr eaLnBrk="1" hangingPunct="1">
              <a:defRPr/>
            </a:pPr>
            <a:r>
              <a:rPr lang="en-US" sz="825" dirty="0">
                <a:solidFill>
                  <a:srgbClr val="FFFF00"/>
                </a:solidFill>
                <a:latin typeface="Courier New"/>
                <a:cs typeface="Courier New"/>
              </a:rPr>
              <a:t> ------------------------------------------------------------------------------------------</a:t>
            </a:r>
          </a:p>
          <a:p>
            <a:pPr eaLnBrk="1" hangingPunct="1">
              <a:defRPr/>
            </a:pPr>
            <a:r>
              <a:rPr lang="en-US" sz="825" dirty="0">
                <a:solidFill>
                  <a:srgbClr val="FFFF00"/>
                </a:solidFill>
                <a:latin typeface="Courier New"/>
                <a:cs typeface="Courier New"/>
              </a:rPr>
              <a:t> WELL             WELL     GWF        GWF       WELL     CONSTANT     WELL       PERCENT   </a:t>
            </a:r>
          </a:p>
          <a:p>
            <a:pPr eaLnBrk="1" hangingPunct="1">
              <a:defRPr/>
            </a:pPr>
            <a:r>
              <a:rPr lang="en-US" sz="825" dirty="0">
                <a:solidFill>
                  <a:srgbClr val="FFFF00"/>
                </a:solidFill>
                <a:latin typeface="Courier New"/>
                <a:cs typeface="Courier New"/>
              </a:rPr>
              <a:t> NAME             NO.      IN         OUT       RATE       FLOW     IN - OUT   DIFFERENCE  </a:t>
            </a:r>
          </a:p>
          <a:p>
            <a:pPr eaLnBrk="1" hangingPunct="1">
              <a:defRPr/>
            </a:pPr>
            <a:r>
              <a:rPr lang="en-US" sz="825" dirty="0">
                <a:solidFill>
                  <a:srgbClr val="FFFF00"/>
                </a:solidFill>
                <a:latin typeface="Courier New"/>
                <a:cs typeface="Courier New"/>
              </a:rPr>
              <a:t> ------------------------------------------------------------------------------------------</a:t>
            </a:r>
          </a:p>
          <a:p>
            <a:pPr eaLnBrk="1" hangingPunct="1">
              <a:defRPr/>
            </a:pPr>
            <a:r>
              <a:rPr lang="en-US" sz="825" dirty="0">
                <a:solidFill>
                  <a:srgbClr val="FFFF00"/>
                </a:solidFill>
                <a:latin typeface="Courier New"/>
                <a:cs typeface="Courier New"/>
              </a:rPr>
              <a:t> NTWELL               1  2767.      0.000     -2767.      0.000     0.4355E-07  0.1574E-08 </a:t>
            </a:r>
          </a:p>
        </p:txBody>
      </p:sp>
    </p:spTree>
    <p:extLst>
      <p:ext uri="{BB962C8B-B14F-4D97-AF65-F5344CB8AC3E}">
        <p14:creationId xmlns:p14="http://schemas.microsoft.com/office/powerpoint/2010/main" val="1917323558"/>
      </p:ext>
    </p:extLst>
  </p:cSld>
  <p:clrMapOvr>
    <a:masterClrMapping/>
  </p:clrMapOvr>
</p:sld>
</file>

<file path=ppt/theme/theme1.xml><?xml version="1.0" encoding="utf-8"?>
<a:theme xmlns:a="http://schemas.openxmlformats.org/drawingml/2006/main" name="Bob 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Bob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3200" b="0" i="0" u="none" strike="noStrike" cap="none" normalizeH="0" baseline="0" smtClean="0">
            <a:ln>
              <a:noFill/>
            </a:ln>
            <a:solidFill>
              <a:schemeClr val="tx1"/>
            </a:solidFill>
            <a:effectLst/>
            <a:latin typeface="Arial" charset="0"/>
          </a:defRPr>
        </a:defPPr>
      </a:lstStyle>
    </a:lnDef>
  </a:objectDefaults>
  <a:extraClrSchemeLst>
    <a:extraClrScheme>
      <a:clrScheme name="Bob 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ob 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ob 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ob 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ob 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ob 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ob 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41979</TotalTime>
  <Pages>4</Pages>
  <Words>4308</Words>
  <Application>Microsoft Macintosh PowerPoint</Application>
  <PresentationFormat>On-screen Show (16:9)</PresentationFormat>
  <Paragraphs>737</Paragraphs>
  <Slides>50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Courier New</vt:lpstr>
      <vt:lpstr>Tekton Pro</vt:lpstr>
      <vt:lpstr>Times New Roman</vt:lpstr>
      <vt:lpstr>Bob template</vt:lpstr>
      <vt:lpstr>Advanced Stress Packages for MODFLOW </vt:lpstr>
      <vt:lpstr>Advance Stress Packages</vt:lpstr>
      <vt:lpstr>Advanced Stress Packages</vt:lpstr>
      <vt:lpstr>Multi-Aquifer Well Package</vt:lpstr>
      <vt:lpstr>MAW6 Package Capabilities</vt:lpstr>
      <vt:lpstr>MAW6 Package Input</vt:lpstr>
      <vt:lpstr>MAW6 Package</vt:lpstr>
      <vt:lpstr>MAW6 Package Output</vt:lpstr>
      <vt:lpstr>MAW6 Package Output</vt:lpstr>
      <vt:lpstr>Unsaturated Zone Flow Package</vt:lpstr>
      <vt:lpstr>UZF6 Package</vt:lpstr>
      <vt:lpstr>UZF6 Package</vt:lpstr>
      <vt:lpstr>UZF6 Package</vt:lpstr>
      <vt:lpstr>UZF6 Package</vt:lpstr>
      <vt:lpstr>UZF6 Package</vt:lpstr>
      <vt:lpstr>UZF6 Package</vt:lpstr>
      <vt:lpstr>UZF6 Package</vt:lpstr>
      <vt:lpstr>UZF6 Package</vt:lpstr>
      <vt:lpstr>UZF6 Package</vt:lpstr>
      <vt:lpstr>UZF6 Package</vt:lpstr>
      <vt:lpstr>UZF6 Package</vt:lpstr>
      <vt:lpstr>UZF6 Package Input</vt:lpstr>
      <vt:lpstr>UZF6 Package Input</vt:lpstr>
      <vt:lpstr>UZF6 Package Output</vt:lpstr>
      <vt:lpstr>UZF6 Package Output – cont.</vt:lpstr>
      <vt:lpstr>Streamflow Routing Package</vt:lpstr>
      <vt:lpstr>SFR6 Package</vt:lpstr>
      <vt:lpstr>SFR6 Package Capabilities</vt:lpstr>
      <vt:lpstr>SFR6 Package Continuity Equation</vt:lpstr>
      <vt:lpstr>SFR6 Package Connectivity</vt:lpstr>
      <vt:lpstr>SFR6 Package Input</vt:lpstr>
      <vt:lpstr>SFR6 Package Input – cont.</vt:lpstr>
      <vt:lpstr>SFR6 Package Input</vt:lpstr>
      <vt:lpstr>SFR6 Package Output</vt:lpstr>
      <vt:lpstr>SFR6 Package Output</vt:lpstr>
      <vt:lpstr>Lake Package</vt:lpstr>
      <vt:lpstr>LAK6 Package Capabilities</vt:lpstr>
      <vt:lpstr>LAK6 Package Continuity Equation</vt:lpstr>
      <vt:lpstr>LAK6 Package Input</vt:lpstr>
      <vt:lpstr>LAK6 Package Input</vt:lpstr>
      <vt:lpstr>LAK6 Package Output</vt:lpstr>
      <vt:lpstr>LAK6 Package Output  </vt:lpstr>
      <vt:lpstr>Mover Package</vt:lpstr>
      <vt:lpstr>MVR6 Package</vt:lpstr>
      <vt:lpstr>MVR6 Package Constraints</vt:lpstr>
      <vt:lpstr>MVR6 Package Constraints</vt:lpstr>
      <vt:lpstr>MVR6 Package</vt:lpstr>
      <vt:lpstr>MVR6 Package Input</vt:lpstr>
      <vt:lpstr>MVR6 Package Input</vt:lpstr>
      <vt:lpstr>MVR6 Package Output</vt:lpstr>
    </vt:vector>
  </TitlesOfParts>
  <Manager>Visual Identity Committee</Manager>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Achievements, Challenges, and Future Directions – USGS Water Programs</dc:title>
  <dc:subject>General Information and Templates with USGS Visual Identity (VID)</dc:subject>
  <dc:creator>Bill Cunningham</dc:creator>
  <cp:keywords>slides, vugraphs, presentation, Arial, font, windows, templates</cp:keywords>
  <dc:description>Updated to incorporate revised Visual Identity (VID) System guidelines on fonts.  An exception to using the VID fonts is allowed for presentation materials.   The font Arial should be substituted for the VID fonts Univers Condensed Bold and Times Roman</dc:description>
  <cp:lastModifiedBy>Hughes, Joseph D</cp:lastModifiedBy>
  <cp:revision>978</cp:revision>
  <cp:lastPrinted>2013-12-03T12:58:17Z</cp:lastPrinted>
  <dcterms:created xsi:type="dcterms:W3CDTF">2002-11-03T19:43:43Z</dcterms:created>
  <dcterms:modified xsi:type="dcterms:W3CDTF">2019-06-05T20:08:11Z</dcterms:modified>
</cp:coreProperties>
</file>

<file path=docProps/thumbnail.jpeg>
</file>